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60"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p:scale>
          <a:sx n="80" d="100"/>
          <a:sy n="80" d="100"/>
        </p:scale>
        <p:origin x="105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51AF1-55B0-406E-9E1B-09EB1782AF3C}" type="datetimeFigureOut">
              <a:rPr lang="fr-FR" smtClean="0"/>
              <a:t>26/04/2017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B18BB-3225-4893-AFC3-AA2E5AC494FA}" type="slidenum">
              <a:rPr lang="fr-FR" smtClean="0"/>
              <a:t>‹N°›</a:t>
            </a:fld>
            <a:endParaRPr lang="fr-FR"/>
          </a:p>
        </p:txBody>
      </p:sp>
    </p:spTree>
    <p:extLst>
      <p:ext uri="{BB962C8B-B14F-4D97-AF65-F5344CB8AC3E}">
        <p14:creationId xmlns:p14="http://schemas.microsoft.com/office/powerpoint/2010/main" val="281863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Durant cette semaine,</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1</a:t>
            </a:fld>
            <a:endParaRPr lang="fr-FR"/>
          </a:p>
        </p:txBody>
      </p:sp>
    </p:spTree>
    <p:extLst>
      <p:ext uri="{BB962C8B-B14F-4D97-AF65-F5344CB8AC3E}">
        <p14:creationId xmlns:p14="http://schemas.microsoft.com/office/powerpoint/2010/main" val="165384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SCAMANDRE</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10</a:t>
            </a:fld>
            <a:endParaRPr lang="fr-FR"/>
          </a:p>
        </p:txBody>
      </p:sp>
    </p:spTree>
    <p:extLst>
      <p:ext uri="{BB962C8B-B14F-4D97-AF65-F5344CB8AC3E}">
        <p14:creationId xmlns:p14="http://schemas.microsoft.com/office/powerpoint/2010/main" val="77260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 les petites bêtes observées et indique le nombre de pattes :</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11</a:t>
            </a:fld>
            <a:endParaRPr lang="fr-FR"/>
          </a:p>
        </p:txBody>
      </p:sp>
    </p:spTree>
    <p:extLst>
      <p:ext uri="{BB962C8B-B14F-4D97-AF65-F5344CB8AC3E}">
        <p14:creationId xmlns:p14="http://schemas.microsoft.com/office/powerpoint/2010/main" val="232718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fil de l’eau, au fil des mots CE1 mai 2017</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12</a:t>
            </a:fld>
            <a:endParaRPr lang="fr-FR"/>
          </a:p>
        </p:txBody>
      </p:sp>
    </p:spTree>
    <p:extLst>
      <p:ext uri="{BB962C8B-B14F-4D97-AF65-F5344CB8AC3E}">
        <p14:creationId xmlns:p14="http://schemas.microsoft.com/office/powerpoint/2010/main" val="121852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EMPLOI du TEMPS</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2</a:t>
            </a:fld>
            <a:endParaRPr lang="fr-FR"/>
          </a:p>
        </p:txBody>
      </p:sp>
    </p:spTree>
    <p:extLst>
      <p:ext uri="{BB962C8B-B14F-4D97-AF65-F5344CB8AC3E}">
        <p14:creationId xmlns:p14="http://schemas.microsoft.com/office/powerpoint/2010/main" val="364782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Découpe  puis retrouve l’ordre du texte et numérote les étiquettes.</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3</a:t>
            </a:fld>
            <a:endParaRPr lang="fr-FR"/>
          </a:p>
        </p:txBody>
      </p:sp>
    </p:spTree>
    <p:extLst>
      <p:ext uri="{BB962C8B-B14F-4D97-AF65-F5344CB8AC3E}">
        <p14:creationId xmlns:p14="http://schemas.microsoft.com/office/powerpoint/2010/main" val="231554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 1</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4</a:t>
            </a:fld>
            <a:endParaRPr lang="fr-FR"/>
          </a:p>
        </p:txBody>
      </p:sp>
    </p:spTree>
    <p:extLst>
      <p:ext uri="{BB962C8B-B14F-4D97-AF65-F5344CB8AC3E}">
        <p14:creationId xmlns:p14="http://schemas.microsoft.com/office/powerpoint/2010/main" val="170692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CE1 qui voulaient voir la mer !</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5</a:t>
            </a:fld>
            <a:endParaRPr lang="fr-FR"/>
          </a:p>
        </p:txBody>
      </p:sp>
    </p:spTree>
    <p:extLst>
      <p:ext uri="{BB962C8B-B14F-4D97-AF65-F5344CB8AC3E}">
        <p14:creationId xmlns:p14="http://schemas.microsoft.com/office/powerpoint/2010/main" val="278671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 l’atelier pêche ou colle une photo :</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6</a:t>
            </a:fld>
            <a:endParaRPr lang="fr-FR"/>
          </a:p>
        </p:txBody>
      </p:sp>
    </p:spTree>
    <p:extLst>
      <p:ext uri="{BB962C8B-B14F-4D97-AF65-F5344CB8AC3E}">
        <p14:creationId xmlns:p14="http://schemas.microsoft.com/office/powerpoint/2010/main" val="58452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LECTURE</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7</a:t>
            </a:fld>
            <a:endParaRPr lang="fr-FR"/>
          </a:p>
        </p:txBody>
      </p:sp>
    </p:spTree>
    <p:extLst>
      <p:ext uri="{BB962C8B-B14F-4D97-AF65-F5344CB8AC3E}">
        <p14:creationId xmlns:p14="http://schemas.microsoft.com/office/powerpoint/2010/main" val="27743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VRAI ou FAUX :</a:t>
            </a:r>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8</a:t>
            </a:fld>
            <a:endParaRPr lang="fr-FR"/>
          </a:p>
        </p:txBody>
      </p:sp>
    </p:spTree>
    <p:extLst>
      <p:ext uri="{BB962C8B-B14F-4D97-AF65-F5344CB8AC3E}">
        <p14:creationId xmlns:p14="http://schemas.microsoft.com/office/powerpoint/2010/main" val="45286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EB18BB-3225-4893-AFC3-AA2E5AC494FA}" type="slidenum">
              <a:rPr lang="fr-FR" smtClean="0"/>
              <a:t>9</a:t>
            </a:fld>
            <a:endParaRPr lang="fr-FR"/>
          </a:p>
        </p:txBody>
      </p:sp>
    </p:spTree>
    <p:extLst>
      <p:ext uri="{BB962C8B-B14F-4D97-AF65-F5344CB8AC3E}">
        <p14:creationId xmlns:p14="http://schemas.microsoft.com/office/powerpoint/2010/main" val="170188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ED931F0-32E3-4921-A532-6FEDD83F8E7E}" type="datetimeFigureOut">
              <a:rPr lang="fr-FR" smtClean="0"/>
              <a:t>26/04/2017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355521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D931F0-32E3-4921-A532-6FEDD83F8E7E}" type="datetimeFigureOut">
              <a:rPr lang="fr-FR" smtClean="0"/>
              <a:t>26/04/2017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330981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D931F0-32E3-4921-A532-6FEDD83F8E7E}" type="datetimeFigureOut">
              <a:rPr lang="fr-FR" smtClean="0"/>
              <a:t>26/04/2017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33026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D931F0-32E3-4921-A532-6FEDD83F8E7E}" type="datetimeFigureOut">
              <a:rPr lang="fr-FR" smtClean="0"/>
              <a:t>26/04/2017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357476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ED931F0-32E3-4921-A532-6FEDD83F8E7E}" type="datetimeFigureOut">
              <a:rPr lang="fr-FR" smtClean="0"/>
              <a:t>26/04/2017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60512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ED931F0-32E3-4921-A532-6FEDD83F8E7E}" type="datetimeFigureOut">
              <a:rPr lang="fr-FR" smtClean="0"/>
              <a:t>26/04/2017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226249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ED931F0-32E3-4921-A532-6FEDD83F8E7E}" type="datetimeFigureOut">
              <a:rPr lang="fr-FR" smtClean="0"/>
              <a:t>26/04/2017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8478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ED931F0-32E3-4921-A532-6FEDD83F8E7E}" type="datetimeFigureOut">
              <a:rPr lang="fr-FR" smtClean="0"/>
              <a:t>26/04/2017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328864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931F0-32E3-4921-A532-6FEDD83F8E7E}" type="datetimeFigureOut">
              <a:rPr lang="fr-FR" smtClean="0"/>
              <a:t>26/04/2017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190900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ED931F0-32E3-4921-A532-6FEDD83F8E7E}" type="datetimeFigureOut">
              <a:rPr lang="fr-FR" smtClean="0"/>
              <a:t>26/04/2017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161388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ED931F0-32E3-4921-A532-6FEDD83F8E7E}" type="datetimeFigureOut">
              <a:rPr lang="fr-FR" smtClean="0"/>
              <a:t>26/04/2017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C31EF1-D7EA-4CA8-87D8-F05B234E3148}" type="slidenum">
              <a:rPr lang="fr-FR" smtClean="0"/>
              <a:t>‹N°›</a:t>
            </a:fld>
            <a:endParaRPr lang="fr-FR"/>
          </a:p>
        </p:txBody>
      </p:sp>
    </p:spTree>
    <p:extLst>
      <p:ext uri="{BB962C8B-B14F-4D97-AF65-F5344CB8AC3E}">
        <p14:creationId xmlns:p14="http://schemas.microsoft.com/office/powerpoint/2010/main" val="281046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931F0-32E3-4921-A532-6FEDD83F8E7E}" type="datetimeFigureOut">
              <a:rPr lang="fr-FR" smtClean="0"/>
              <a:t>26/04/2017</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31EF1-D7EA-4CA8-87D8-F05B234E3148}" type="slidenum">
              <a:rPr lang="fr-FR" smtClean="0"/>
              <a:t>‹N°›</a:t>
            </a:fld>
            <a:endParaRPr lang="fr-FR"/>
          </a:p>
        </p:txBody>
      </p:sp>
    </p:spTree>
    <p:extLst>
      <p:ext uri="{BB962C8B-B14F-4D97-AF65-F5344CB8AC3E}">
        <p14:creationId xmlns:p14="http://schemas.microsoft.com/office/powerpoint/2010/main" val="207787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creatisse.com/2016/10/27/leau-paysage-cartes-nomenclature-etiquett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4" name="Image 3">
            <a:hlinkClick r:id="rId3"/>
          </p:cNvPr>
          <p:cNvPicPr>
            <a:picLocks noChangeAspect="1"/>
          </p:cNvPicPr>
          <p:nvPr/>
        </p:nvPicPr>
        <p:blipFill>
          <a:blip r:embed="rId4">
            <a:biLevel thresh="75000"/>
          </a:blip>
          <a:stretch>
            <a:fillRect/>
          </a:stretch>
        </p:blipFill>
        <p:spPr>
          <a:xfrm>
            <a:off x="-35782" y="1507250"/>
            <a:ext cx="1991042" cy="3993139"/>
          </a:xfrm>
          <a:prstGeom prst="rect">
            <a:avLst/>
          </a:prstGeom>
          <a:noFill/>
          <a:ln cap="flat">
            <a:noFill/>
          </a:ln>
        </p:spPr>
      </p:pic>
      <p:pic>
        <p:nvPicPr>
          <p:cNvPr id="15" name="Picture 2" descr="poissons,fish">
            <a:hlinkClick r:id="rId3"/>
          </p:cNvPr>
          <p:cNvPicPr>
            <a:picLocks noChangeAspect="1"/>
          </p:cNvPicPr>
          <p:nvPr/>
        </p:nvPicPr>
        <p:blipFill>
          <a:blip r:embed="rId5">
            <a:biLevel thresh="25000"/>
          </a:blip>
          <a:srcRect/>
          <a:stretch>
            <a:fillRect/>
          </a:stretch>
        </p:blipFill>
        <p:spPr>
          <a:xfrm>
            <a:off x="1839305" y="4149869"/>
            <a:ext cx="631801" cy="1123579"/>
          </a:xfrm>
          <a:prstGeom prst="rect">
            <a:avLst/>
          </a:prstGeom>
          <a:ln>
            <a:noFill/>
          </a:ln>
          <a:effectLst>
            <a:outerShdw blurRad="292100" dist="139700" dir="2700000" algn="tl" rotWithShape="0">
              <a:srgbClr val="333333">
                <a:alpha val="65000"/>
              </a:srgbClr>
            </a:outerShdw>
          </a:effectLst>
        </p:spPr>
      </p:pic>
      <p:sp>
        <p:nvSpPr>
          <p:cNvPr id="16" name="Rectangle 5"/>
          <p:cNvSpPr/>
          <p:nvPr/>
        </p:nvSpPr>
        <p:spPr>
          <a:xfrm rot="1053032">
            <a:off x="1631364" y="3418000"/>
            <a:ext cx="2863469" cy="1225289"/>
          </a:xfrm>
          <a:prstGeom prst="rect">
            <a:avLst/>
          </a:prstGeom>
          <a:noFill/>
          <a:ln cap="flat">
            <a:noFill/>
            <a:prstDash val="solid"/>
          </a:ln>
        </p:spPr>
        <p:txBody>
          <a:bodyPr vert="horz" wrap="none" lIns="91440" tIns="45720" rIns="91440" bIns="45720" anchor="t" anchorCtr="0" compatLnSpc="1">
            <a:prstTxWarp prst="textWave1">
              <a:avLst>
                <a:gd name="adj1" fmla="val 12500"/>
                <a:gd name="adj2" fmla="val 438"/>
              </a:avLst>
            </a:prstTxWarp>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ln w="3175">
                  <a:solidFill>
                    <a:sysClr val="windowText" lastClr="000000"/>
                  </a:solidFill>
                </a:ln>
                <a:solidFill>
                  <a:srgbClr val="FFFFFF"/>
                </a:solidFill>
                <a:effectLst>
                  <a:outerShdw dist="22860" dir="5400000">
                    <a:srgbClr val="000000"/>
                  </a:outerShdw>
                </a:effectLst>
                <a:uFillTx/>
                <a:latin typeface="Alamain" pitchFamily="34"/>
              </a:rPr>
              <a:t>Au fil de l’eau,</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ln w="3175">
                  <a:solidFill>
                    <a:sysClr val="windowText" lastClr="000000"/>
                  </a:solidFill>
                </a:ln>
                <a:solidFill>
                  <a:srgbClr val="FFFFFF"/>
                </a:solidFill>
                <a:effectLst>
                  <a:outerShdw dist="22860" dir="5400000">
                    <a:srgbClr val="000000"/>
                  </a:outerShdw>
                </a:effectLst>
                <a:uFillTx/>
                <a:latin typeface="Alamain" pitchFamily="34"/>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ln w="3175">
                  <a:solidFill>
                    <a:sysClr val="windowText" lastClr="000000"/>
                  </a:solidFill>
                </a:ln>
                <a:solidFill>
                  <a:srgbClr val="FFFFFF"/>
                </a:solidFill>
                <a:effectLst>
                  <a:outerShdw dist="22860" dir="5400000">
                    <a:srgbClr val="000000"/>
                  </a:outerShdw>
                </a:effectLst>
                <a:uFillTx/>
                <a:latin typeface="Alamain" pitchFamily="34"/>
              </a:rPr>
              <a:t>au fil des mots</a:t>
            </a:r>
          </a:p>
        </p:txBody>
      </p:sp>
      <p:sp>
        <p:nvSpPr>
          <p:cNvPr id="17" name="Rectangle 16"/>
          <p:cNvSpPr/>
          <p:nvPr/>
        </p:nvSpPr>
        <p:spPr>
          <a:xfrm>
            <a:off x="1910599" y="5121212"/>
            <a:ext cx="221623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kern="0" dirty="0">
                <a:solidFill>
                  <a:srgbClr val="000000"/>
                </a:solidFill>
                <a:latin typeface="Adobe Fan Heiti Std B" pitchFamily="34"/>
                <a:ea typeface="Adobe Fan Heiti Std B" pitchFamily="34"/>
              </a:rPr>
              <a:t>Du vendredi 12 mai au vendredi 19 mai</a:t>
            </a:r>
            <a:endParaRPr lang="fr-FR" dirty="0"/>
          </a:p>
        </p:txBody>
      </p:sp>
      <p:sp>
        <p:nvSpPr>
          <p:cNvPr id="18" name="Rectangle 17"/>
          <p:cNvSpPr/>
          <p:nvPr/>
        </p:nvSpPr>
        <p:spPr>
          <a:xfrm>
            <a:off x="90678" y="5873510"/>
            <a:ext cx="4379532"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40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Carnet de bord</a:t>
            </a:r>
          </a:p>
        </p:txBody>
      </p:sp>
      <p:sp>
        <p:nvSpPr>
          <p:cNvPr id="19" name="Forme libre : forme 18"/>
          <p:cNvSpPr/>
          <p:nvPr/>
        </p:nvSpPr>
        <p:spPr>
          <a:xfrm rot="779114">
            <a:off x="1918727" y="2904857"/>
            <a:ext cx="82554" cy="198196"/>
          </a:xfrm>
          <a:custGeom>
            <a:avLst/>
            <a:gdLst>
              <a:gd name="connsiteX0" fmla="*/ 0 w 49059"/>
              <a:gd name="connsiteY0" fmla="*/ 0 h 132347"/>
              <a:gd name="connsiteX1" fmla="*/ 36095 w 49059"/>
              <a:gd name="connsiteY1" fmla="*/ 108284 h 132347"/>
              <a:gd name="connsiteX2" fmla="*/ 12032 w 49059"/>
              <a:gd name="connsiteY2" fmla="*/ 132347 h 132347"/>
            </a:gdLst>
            <a:ahLst/>
            <a:cxnLst>
              <a:cxn ang="0">
                <a:pos x="connsiteX0" y="connsiteY0"/>
              </a:cxn>
              <a:cxn ang="0">
                <a:pos x="connsiteX1" y="connsiteY1"/>
              </a:cxn>
              <a:cxn ang="0">
                <a:pos x="connsiteX2" y="connsiteY2"/>
              </a:cxn>
            </a:cxnLst>
            <a:rect l="l" t="t" r="r" b="b"/>
            <a:pathLst>
              <a:path w="49059" h="132347">
                <a:moveTo>
                  <a:pt x="0" y="0"/>
                </a:moveTo>
                <a:cubicBezTo>
                  <a:pt x="41005" y="51256"/>
                  <a:pt x="65591" y="49291"/>
                  <a:pt x="36095" y="108284"/>
                </a:cubicBezTo>
                <a:cubicBezTo>
                  <a:pt x="31022" y="118430"/>
                  <a:pt x="20053" y="124326"/>
                  <a:pt x="12032" y="132347"/>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3" name="Rectangle 12"/>
          <p:cNvSpPr/>
          <p:nvPr/>
        </p:nvSpPr>
        <p:spPr>
          <a:xfrm>
            <a:off x="90678" y="561765"/>
            <a:ext cx="2464136" cy="369332"/>
          </a:xfrm>
          <a:prstGeom prst="rect">
            <a:avLst/>
          </a:prstGeom>
        </p:spPr>
        <p:txBody>
          <a:bodyPr wrap="none">
            <a:spAutoFit/>
          </a:bodyPr>
          <a:lstStyle/>
          <a:p>
            <a:r>
              <a:rPr lang="fr-FR" dirty="0"/>
              <a:t>…………………………………….</a:t>
            </a:r>
          </a:p>
        </p:txBody>
      </p:sp>
      <p:sp>
        <p:nvSpPr>
          <p:cNvPr id="20" name="Rectangle 19"/>
          <p:cNvSpPr/>
          <p:nvPr/>
        </p:nvSpPr>
        <p:spPr>
          <a:xfrm>
            <a:off x="4653088" y="495163"/>
            <a:ext cx="4442499" cy="6524863"/>
          </a:xfrm>
          <a:prstGeom prst="rect">
            <a:avLst/>
          </a:prstGeom>
        </p:spPr>
        <p:txBody>
          <a:bodyPr wrap="square">
            <a:spAutoFit/>
          </a:bodyPr>
          <a:lstStyle/>
          <a:p>
            <a:endParaRPr lang="fr-FR" sz="1400" dirty="0">
              <a:latin typeface="Segoe Print" panose="02000600000000000000" pitchFamily="2" charset="0"/>
            </a:endParaRPr>
          </a:p>
          <a:p>
            <a:r>
              <a:rPr lang="fr-FR" sz="1400" dirty="0">
                <a:latin typeface="Segoe Print" panose="02000600000000000000" pitchFamily="2" charset="0"/>
              </a:rPr>
              <a:t>Chers parents,</a:t>
            </a:r>
          </a:p>
          <a:p>
            <a:r>
              <a:rPr lang="fr-FR" sz="1400" dirty="0">
                <a:latin typeface="Segoe Print" panose="02000600000000000000" pitchFamily="2" charset="0"/>
              </a:rPr>
              <a:t>Durant cette semaine, nous allons changer nos</a:t>
            </a:r>
          </a:p>
          <a:p>
            <a:r>
              <a:rPr lang="fr-FR" sz="1400" dirty="0">
                <a:latin typeface="Segoe Print" panose="02000600000000000000" pitchFamily="2" charset="0"/>
              </a:rPr>
              <a:t>habitudes pour ne travailler que sur l’eau en</a:t>
            </a:r>
          </a:p>
          <a:p>
            <a:r>
              <a:rPr lang="fr-FR" sz="1400" dirty="0">
                <a:latin typeface="Segoe Print" panose="02000600000000000000" pitchFamily="2" charset="0"/>
              </a:rPr>
              <a:t>classe mais aussi au cours de nombreuses sorties. </a:t>
            </a:r>
          </a:p>
          <a:p>
            <a:r>
              <a:rPr lang="fr-FR" sz="1400" dirty="0">
                <a:latin typeface="Segoe Print" panose="02000600000000000000" pitchFamily="2" charset="0"/>
              </a:rPr>
              <a:t>Votre enfant aura son carnet de bord tous les jours dans son sac à dos avec ses trousses, des chaussures de marche confortables, une casquette ou k-way selon la météo.</a:t>
            </a:r>
          </a:p>
          <a:p>
            <a:endParaRPr lang="fr-FR" sz="1400" dirty="0">
              <a:latin typeface="Segoe Print" panose="02000600000000000000" pitchFamily="2" charset="0"/>
            </a:endParaRPr>
          </a:p>
          <a:p>
            <a:r>
              <a:rPr lang="fr-FR" sz="1400" dirty="0">
                <a:latin typeface="Segoe Print" panose="02000600000000000000" pitchFamily="2" charset="0"/>
              </a:rPr>
              <a:t>Tous les soirs, il y aura une petite activité à faire. Je compte sur vous pour enrichir ce livret et aider votre enfant à s’investir pleinement dans le projet.</a:t>
            </a:r>
          </a:p>
          <a:p>
            <a:endParaRPr lang="fr-FR" sz="1400" dirty="0">
              <a:latin typeface="Segoe Print" panose="02000600000000000000" pitchFamily="2" charset="0"/>
            </a:endParaRPr>
          </a:p>
          <a:p>
            <a:r>
              <a:rPr lang="fr-FR" sz="1400" dirty="0">
                <a:latin typeface="Segoe Print" panose="02000600000000000000" pitchFamily="2" charset="0"/>
              </a:rPr>
              <a:t>Pour terminer cette belle aventure, vous serez invités en fin d’année à venir voir notre petite</a:t>
            </a:r>
          </a:p>
          <a:p>
            <a:r>
              <a:rPr lang="fr-FR" sz="1400" dirty="0">
                <a:latin typeface="Segoe Print" panose="02000600000000000000" pitchFamily="2" charset="0"/>
              </a:rPr>
              <a:t>exposition sur l’eau.</a:t>
            </a:r>
          </a:p>
          <a:p>
            <a:endParaRPr lang="fr-FR" sz="1400" dirty="0">
              <a:latin typeface="Segoe Print" panose="02000600000000000000" pitchFamily="2" charset="0"/>
            </a:endParaRPr>
          </a:p>
          <a:p>
            <a:r>
              <a:rPr lang="fr-FR" sz="1400" dirty="0">
                <a:latin typeface="Segoe Print" panose="02000600000000000000" pitchFamily="2" charset="0"/>
              </a:rPr>
              <a:t>Vous trouverez dans ce carnet l’emploi du temps avec des indications importantes.</a:t>
            </a:r>
          </a:p>
          <a:p>
            <a:r>
              <a:rPr lang="fr-FR" sz="1400" dirty="0">
                <a:latin typeface="Segoe Print" panose="02000600000000000000" pitchFamily="2" charset="0"/>
              </a:rPr>
              <a:t>                            La maitresse</a:t>
            </a:r>
          </a:p>
          <a:p>
            <a:r>
              <a:rPr lang="fr-FR" sz="1200" b="1" u="sng" dirty="0">
                <a:latin typeface="Segoe Print" panose="02000600000000000000" pitchFamily="2" charset="0"/>
              </a:rPr>
              <a:t>Rappel </a:t>
            </a:r>
            <a:r>
              <a:rPr lang="fr-FR" sz="1200" b="1" dirty="0">
                <a:latin typeface="Segoe Print" panose="02000600000000000000" pitchFamily="2" charset="0"/>
              </a:rPr>
              <a:t>: PIQUE-NIQUE/sac  à dos/casquette/blouson</a:t>
            </a:r>
          </a:p>
          <a:p>
            <a:r>
              <a:rPr lang="fr-FR" sz="1200" dirty="0">
                <a:latin typeface="Segoe Print" panose="02000600000000000000" pitchFamily="2" charset="0"/>
              </a:rPr>
              <a:t>Vendredi 12 mai (</a:t>
            </a:r>
            <a:r>
              <a:rPr lang="fr-FR" sz="1200" dirty="0" err="1">
                <a:latin typeface="Segoe Print" panose="02000600000000000000" pitchFamily="2" charset="0"/>
              </a:rPr>
              <a:t>Ambrussum</a:t>
            </a:r>
            <a:r>
              <a:rPr lang="fr-FR" sz="1200" dirty="0">
                <a:latin typeface="Segoe Print" panose="02000600000000000000" pitchFamily="2" charset="0"/>
              </a:rPr>
              <a:t>)</a:t>
            </a:r>
          </a:p>
          <a:p>
            <a:r>
              <a:rPr lang="fr-FR" sz="1200" dirty="0">
                <a:latin typeface="Segoe Print" panose="02000600000000000000" pitchFamily="2" charset="0"/>
              </a:rPr>
              <a:t>Lundi 15 mai (Bois du </a:t>
            </a:r>
            <a:r>
              <a:rPr lang="fr-FR" sz="1200" dirty="0" err="1">
                <a:latin typeface="Segoe Print" panose="02000600000000000000" pitchFamily="2" charset="0"/>
              </a:rPr>
              <a:t>Boucanet</a:t>
            </a:r>
            <a:r>
              <a:rPr lang="fr-FR" sz="1200" dirty="0">
                <a:latin typeface="Segoe Print" panose="02000600000000000000" pitchFamily="2" charset="0"/>
              </a:rPr>
              <a:t>/plage)</a:t>
            </a:r>
          </a:p>
          <a:p>
            <a:r>
              <a:rPr lang="fr-FR" sz="1200" dirty="0">
                <a:latin typeface="Segoe Print" panose="02000600000000000000" pitchFamily="2" charset="0"/>
              </a:rPr>
              <a:t>Mardi 16 mai (</a:t>
            </a:r>
            <a:r>
              <a:rPr lang="fr-FR" sz="1200" dirty="0" err="1">
                <a:latin typeface="Segoe Print" panose="02000600000000000000" pitchFamily="2" charset="0"/>
              </a:rPr>
              <a:t>Seaquarium</a:t>
            </a:r>
            <a:r>
              <a:rPr lang="fr-FR" sz="1200" dirty="0">
                <a:latin typeface="Segoe Print" panose="02000600000000000000" pitchFamily="2" charset="0"/>
              </a:rPr>
              <a:t>/plage)</a:t>
            </a:r>
          </a:p>
          <a:p>
            <a:r>
              <a:rPr lang="fr-FR" sz="1200" dirty="0">
                <a:latin typeface="Segoe Print" panose="02000600000000000000" pitchFamily="2" charset="0"/>
              </a:rPr>
              <a:t>Jeudi 18 mai (Scamandre) + BOTTES</a:t>
            </a:r>
          </a:p>
          <a:p>
            <a:r>
              <a:rPr lang="fr-FR" sz="1200" b="1" dirty="0">
                <a:latin typeface="Segoe Print" panose="02000600000000000000" pitchFamily="2" charset="0"/>
              </a:rPr>
              <a:t>Vendredi 19 mai : cartable avec le carnet de bord, pas de pique-nique !</a:t>
            </a:r>
          </a:p>
        </p:txBody>
      </p:sp>
      <p:sp>
        <p:nvSpPr>
          <p:cNvPr id="21" name="Rectangle 20"/>
          <p:cNvSpPr/>
          <p:nvPr/>
        </p:nvSpPr>
        <p:spPr>
          <a:xfrm>
            <a:off x="2177647" y="2419802"/>
            <a:ext cx="2435282" cy="707886"/>
          </a:xfrm>
          <a:prstGeom prst="rect">
            <a:avLst/>
          </a:prstGeom>
        </p:spPr>
        <p:txBody>
          <a:bodyPr wrap="none">
            <a:spAutoFit/>
          </a:bodyPr>
          <a:lstStyle/>
          <a:p>
            <a:r>
              <a:rPr lang="fr-FR" sz="40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CLASSE</a:t>
            </a:r>
          </a:p>
        </p:txBody>
      </p:sp>
      <p:pic>
        <p:nvPicPr>
          <p:cNvPr id="1026" name="Picture 2" descr="bate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656" y="907311"/>
            <a:ext cx="1355176" cy="169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6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p:cNvSpPr/>
          <p:nvPr/>
        </p:nvSpPr>
        <p:spPr>
          <a:xfrm>
            <a:off x="4672180" y="2145644"/>
            <a:ext cx="4354336" cy="4663752"/>
          </a:xfrm>
          <a:prstGeom prst="roundRect">
            <a:avLst/>
          </a:prstGeom>
          <a:ln w="28575">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028" name="Picture 4" descr="Résultat de recherche d'images pour &quot;coloriage requi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8" y="2415566"/>
            <a:ext cx="4873585" cy="39614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p:cNvCxnSpPr>
            <a:cxnSpLocks/>
          </p:cNvCxnSpPr>
          <p:nvPr/>
        </p:nvCxnSpPr>
        <p:spPr>
          <a:xfrm>
            <a:off x="4541608"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Ellipse 3"/>
          <p:cNvSpPr/>
          <p:nvPr/>
        </p:nvSpPr>
        <p:spPr>
          <a:xfrm>
            <a:off x="3989477"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15</a:t>
            </a:r>
          </a:p>
        </p:txBody>
      </p:sp>
      <p:sp>
        <p:nvSpPr>
          <p:cNvPr id="5" name="Ellipse 4"/>
          <p:cNvSpPr/>
          <p:nvPr/>
        </p:nvSpPr>
        <p:spPr>
          <a:xfrm>
            <a:off x="8546729"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16</a:t>
            </a:r>
          </a:p>
        </p:txBody>
      </p:sp>
      <p:sp>
        <p:nvSpPr>
          <p:cNvPr id="2" name="AutoShape 2" descr="http://unpepinpedagogique.e-monsite.com/medias/files/requin-blanc-ce2-edelios.jp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0" y="758531"/>
            <a:ext cx="4572000" cy="338554"/>
          </a:xfrm>
          <a:prstGeom prst="rect">
            <a:avLst/>
          </a:prstGeom>
        </p:spPr>
        <p:txBody>
          <a:bodyPr>
            <a:spAutoFit/>
          </a:bodyPr>
          <a:lstStyle/>
          <a:p>
            <a:r>
              <a:rPr lang="fr-FR" sz="1600" dirty="0">
                <a:solidFill>
                  <a:srgbClr val="4F5362"/>
                </a:solidFill>
                <a:latin typeface="Comic Sans MS" panose="030F0702030302020204" pitchFamily="66" charset="0"/>
              </a:rPr>
              <a:t> </a:t>
            </a:r>
            <a:endParaRPr lang="fr-FR" sz="1600" dirty="0">
              <a:latin typeface="Comic Sans MS" panose="030F0702030302020204" pitchFamily="66" charset="0"/>
            </a:endParaRPr>
          </a:p>
        </p:txBody>
      </p:sp>
      <p:sp>
        <p:nvSpPr>
          <p:cNvPr id="9" name="Rectangle 8"/>
          <p:cNvSpPr/>
          <p:nvPr/>
        </p:nvSpPr>
        <p:spPr>
          <a:xfrm>
            <a:off x="92412" y="5515282"/>
            <a:ext cx="4572000" cy="1107996"/>
          </a:xfrm>
          <a:prstGeom prst="rect">
            <a:avLst/>
          </a:prstGeom>
        </p:spPr>
        <p:txBody>
          <a:bodyPr>
            <a:spAutoFit/>
          </a:bodyPr>
          <a:lstStyle/>
          <a:p>
            <a:r>
              <a:rPr lang="fr-FR" b="1" u="sng" dirty="0"/>
              <a:t>Devoirs pour jeudi 18 mai :</a:t>
            </a:r>
          </a:p>
          <a:p>
            <a:r>
              <a:rPr lang="fr-FR" sz="1600" dirty="0"/>
              <a:t>Carnet de bord complété jusqu’à la page 15</a:t>
            </a:r>
          </a:p>
          <a:p>
            <a:r>
              <a:rPr lang="fr-FR" sz="1600" dirty="0"/>
              <a:t>Fiche lecture : le requin blanc et sa carte d’identité.</a:t>
            </a:r>
          </a:p>
          <a:p>
            <a:r>
              <a:rPr lang="fr-FR" sz="1600" dirty="0"/>
              <a:t>Revoir les tables de multiplication (2, 3 )</a:t>
            </a:r>
          </a:p>
        </p:txBody>
      </p:sp>
      <p:sp>
        <p:nvSpPr>
          <p:cNvPr id="10" name="Rectangle 9"/>
          <p:cNvSpPr/>
          <p:nvPr/>
        </p:nvSpPr>
        <p:spPr>
          <a:xfrm>
            <a:off x="78558" y="672602"/>
            <a:ext cx="4585854" cy="2554545"/>
          </a:xfrm>
          <a:prstGeom prst="rect">
            <a:avLst/>
          </a:prstGeom>
        </p:spPr>
        <p:txBody>
          <a:bodyPr wrap="square">
            <a:spAutoFit/>
          </a:bodyPr>
          <a:lstStyle/>
          <a:p>
            <a:r>
              <a:rPr lang="fr-FR" sz="1600" u="sng" dirty="0">
                <a:latin typeface="Comic Sans MS" panose="030F0702030302020204" pitchFamily="66" charset="0"/>
              </a:rPr>
              <a:t>Pourquoi est-il important de préserver les mers et les océans ? :</a:t>
            </a:r>
          </a:p>
          <a:p>
            <a:endParaRPr lang="fr-FR" sz="1600" u="sng"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p:txBody>
      </p:sp>
      <p:sp>
        <p:nvSpPr>
          <p:cNvPr id="11" name="Rectangle 10"/>
          <p:cNvSpPr/>
          <p:nvPr/>
        </p:nvSpPr>
        <p:spPr>
          <a:xfrm>
            <a:off x="5835982" y="743142"/>
            <a:ext cx="170606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Comic Sans MS" panose="030F0702030302020204" pitchFamily="66" charset="0"/>
              </a:rPr>
              <a:t>Jeudi 18  mai</a:t>
            </a:r>
            <a:endParaRPr lang="fr-FR" sz="1200" dirty="0">
              <a:latin typeface="Comic Sans MS" panose="030F0702030302020204" pitchFamily="66" charset="0"/>
            </a:endParaRPr>
          </a:p>
        </p:txBody>
      </p:sp>
      <p:pic>
        <p:nvPicPr>
          <p:cNvPr id="12" name="Image 11"/>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3836416" y="1600218"/>
            <a:ext cx="633259" cy="1261612"/>
          </a:xfrm>
          <a:prstGeom prst="rect">
            <a:avLst/>
          </a:prstGeom>
        </p:spPr>
      </p:pic>
      <p:sp>
        <p:nvSpPr>
          <p:cNvPr id="13" name="Rectangle 12"/>
          <p:cNvSpPr/>
          <p:nvPr/>
        </p:nvSpPr>
        <p:spPr>
          <a:xfrm>
            <a:off x="4962093" y="1112474"/>
            <a:ext cx="358463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Comic Sans MS" panose="030F0702030302020204" pitchFamily="66" charset="0"/>
              </a:rPr>
              <a:t>SCAMANDRE réserve naturelle</a:t>
            </a:r>
          </a:p>
        </p:txBody>
      </p:sp>
      <p:sp>
        <p:nvSpPr>
          <p:cNvPr id="14" name="Rectangle 13"/>
          <p:cNvSpPr/>
          <p:nvPr/>
        </p:nvSpPr>
        <p:spPr>
          <a:xfrm>
            <a:off x="4753546" y="1499313"/>
            <a:ext cx="4572000" cy="646331"/>
          </a:xfrm>
          <a:prstGeom prst="rect">
            <a:avLst/>
          </a:prstGeom>
        </p:spPr>
        <p:txBody>
          <a:bodyPr>
            <a:spAutoFit/>
          </a:bodyPr>
          <a:lstStyle/>
          <a:p>
            <a:r>
              <a:rPr lang="fr-FR" sz="2000" b="1" u="sng" dirty="0">
                <a:latin typeface="Comic Sans MS" panose="030F0702030302020204" pitchFamily="66" charset="0"/>
              </a:rPr>
              <a:t>Mes notes de naturaliste :</a:t>
            </a:r>
          </a:p>
          <a:p>
            <a:r>
              <a:rPr lang="fr-FR" sz="1600" dirty="0">
                <a:latin typeface="Comic Sans MS" panose="030F0702030302020204" pitchFamily="66" charset="0"/>
              </a:rPr>
              <a:t>Note ici les indices de présence observés :</a:t>
            </a:r>
          </a:p>
        </p:txBody>
      </p:sp>
      <p:pic>
        <p:nvPicPr>
          <p:cNvPr id="1034" name="Picture 10" descr="Image associée"/>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4654444" y="2092048"/>
            <a:ext cx="964712" cy="96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5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a:cxnSpLocks/>
          </p:cNvCxnSpPr>
          <p:nvPr/>
        </p:nvCxnSpPr>
        <p:spPr>
          <a:xfrm>
            <a:off x="4541608"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Ellipse 2"/>
          <p:cNvSpPr/>
          <p:nvPr/>
        </p:nvSpPr>
        <p:spPr>
          <a:xfrm>
            <a:off x="3989477"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17</a:t>
            </a:r>
          </a:p>
        </p:txBody>
      </p:sp>
      <p:sp>
        <p:nvSpPr>
          <p:cNvPr id="4" name="Ellipse 3"/>
          <p:cNvSpPr/>
          <p:nvPr/>
        </p:nvSpPr>
        <p:spPr>
          <a:xfrm>
            <a:off x="8487735"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18</a:t>
            </a:r>
          </a:p>
        </p:txBody>
      </p:sp>
      <p:sp>
        <p:nvSpPr>
          <p:cNvPr id="6" name="Rectangle 5"/>
          <p:cNvSpPr/>
          <p:nvPr/>
        </p:nvSpPr>
        <p:spPr>
          <a:xfrm>
            <a:off x="31972" y="892437"/>
            <a:ext cx="4509636" cy="2277547"/>
          </a:xfrm>
          <a:prstGeom prst="rect">
            <a:avLst/>
          </a:prstGeom>
        </p:spPr>
        <p:txBody>
          <a:bodyPr wrap="square">
            <a:spAutoFit/>
          </a:bodyPr>
          <a:lstStyle/>
          <a:p>
            <a:r>
              <a:rPr lang="fr-FR" sz="1400" u="sng" dirty="0">
                <a:latin typeface="Comic Sans MS" panose="030F0702030302020204" pitchFamily="66" charset="0"/>
              </a:rPr>
              <a:t>Ecris le nom de quelques animaux  :</a:t>
            </a:r>
          </a:p>
          <a:p>
            <a:endParaRPr lang="fr-FR" sz="1600" u="sng"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p:txBody>
      </p:sp>
      <p:sp>
        <p:nvSpPr>
          <p:cNvPr id="7" name="Rectangle 6"/>
          <p:cNvSpPr/>
          <p:nvPr/>
        </p:nvSpPr>
        <p:spPr>
          <a:xfrm>
            <a:off x="89608" y="5339442"/>
            <a:ext cx="4538422" cy="1477328"/>
          </a:xfrm>
          <a:prstGeom prst="rect">
            <a:avLst/>
          </a:prstGeom>
        </p:spPr>
        <p:txBody>
          <a:bodyPr wrap="none">
            <a:spAutoFit/>
          </a:bodyPr>
          <a:lstStyle/>
          <a:p>
            <a:r>
              <a:rPr lang="fr-FR" sz="1600" u="sng" dirty="0">
                <a:latin typeface="Comic Sans MS" panose="030F0702030302020204" pitchFamily="66" charset="0"/>
              </a:rPr>
              <a:t>Explique le mot </a:t>
            </a:r>
            <a:r>
              <a:rPr lang="fr-FR" sz="1600" b="1" u="sng" dirty="0" err="1">
                <a:latin typeface="Comic Sans MS" panose="030F0702030302020204" pitchFamily="66" charset="0"/>
              </a:rPr>
              <a:t>martelière</a:t>
            </a:r>
            <a:r>
              <a:rPr lang="fr-FR" sz="1600" u="sng" dirty="0">
                <a:latin typeface="Comic Sans MS" panose="030F0702030302020204" pitchFamily="66" charset="0"/>
              </a:rPr>
              <a:t> :</a:t>
            </a:r>
          </a:p>
          <a:p>
            <a:endParaRPr lang="fr-FR" dirty="0">
              <a:latin typeface="Comic Sans MS" panose="030F0702030302020204" pitchFamily="66" charset="0"/>
            </a:endParaRPr>
          </a:p>
          <a:p>
            <a:r>
              <a:rPr lang="fr-FR" dirty="0">
                <a:latin typeface="Comic Sans MS" panose="030F0702030302020204" pitchFamily="66" charset="0"/>
              </a:rPr>
              <a:t>…………………………………………………………………………</a:t>
            </a:r>
          </a:p>
          <a:p>
            <a:endParaRPr lang="fr-FR" dirty="0">
              <a:latin typeface="Comic Sans MS" panose="030F0702030302020204" pitchFamily="66" charset="0"/>
            </a:endParaRPr>
          </a:p>
          <a:p>
            <a:r>
              <a:rPr lang="fr-FR" dirty="0">
                <a:latin typeface="Comic Sans MS" panose="030F0702030302020204" pitchFamily="66" charset="0"/>
              </a:rPr>
              <a:t>…………………………………………………………………</a:t>
            </a:r>
          </a:p>
        </p:txBody>
      </p:sp>
      <p:sp>
        <p:nvSpPr>
          <p:cNvPr id="8" name="Rectangle 7"/>
          <p:cNvSpPr/>
          <p:nvPr/>
        </p:nvSpPr>
        <p:spPr>
          <a:xfrm>
            <a:off x="4776811" y="906570"/>
            <a:ext cx="2895344" cy="338554"/>
          </a:xfrm>
          <a:prstGeom prst="rect">
            <a:avLst/>
          </a:prstGeom>
        </p:spPr>
        <p:txBody>
          <a:bodyPr wrap="none">
            <a:spAutoFit/>
          </a:bodyPr>
          <a:lstStyle/>
          <a:p>
            <a:r>
              <a:rPr lang="fr-FR" sz="1600" u="sng" dirty="0">
                <a:latin typeface="Comic Sans MS" panose="030F0702030302020204" pitchFamily="66" charset="0"/>
              </a:rPr>
              <a:t>ATELIER PETITES BÊTES :</a:t>
            </a:r>
          </a:p>
        </p:txBody>
      </p:sp>
      <p:sp>
        <p:nvSpPr>
          <p:cNvPr id="9" name="Rectangle 8"/>
          <p:cNvSpPr/>
          <p:nvPr/>
        </p:nvSpPr>
        <p:spPr>
          <a:xfrm>
            <a:off x="104001" y="3169984"/>
            <a:ext cx="4509636" cy="2277547"/>
          </a:xfrm>
          <a:prstGeom prst="rect">
            <a:avLst/>
          </a:prstGeom>
        </p:spPr>
        <p:txBody>
          <a:bodyPr wrap="square">
            <a:spAutoFit/>
          </a:bodyPr>
          <a:lstStyle/>
          <a:p>
            <a:r>
              <a:rPr lang="fr-FR" sz="1400" u="sng" dirty="0">
                <a:latin typeface="Comic Sans MS" panose="030F0702030302020204" pitchFamily="66" charset="0"/>
              </a:rPr>
              <a:t>Ecris le nom de quelques végétaux :</a:t>
            </a:r>
          </a:p>
          <a:p>
            <a:endParaRPr lang="fr-FR" sz="1600" u="sng"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p:txBody>
      </p:sp>
      <p:sp>
        <p:nvSpPr>
          <p:cNvPr id="10" name="Rectangle 9"/>
          <p:cNvSpPr/>
          <p:nvPr/>
        </p:nvSpPr>
        <p:spPr>
          <a:xfrm>
            <a:off x="4541608" y="1274402"/>
            <a:ext cx="3579708" cy="523220"/>
          </a:xfrm>
          <a:prstGeom prst="rect">
            <a:avLst/>
          </a:prstGeom>
        </p:spPr>
        <p:txBody>
          <a:bodyPr wrap="square">
            <a:spAutoFit/>
          </a:bodyPr>
          <a:lstStyle/>
          <a:p>
            <a:r>
              <a:rPr lang="fr-FR" sz="1400" u="sng" dirty="0">
                <a:latin typeface="Comic Sans MS" panose="030F0702030302020204" pitchFamily="66" charset="0"/>
              </a:rPr>
              <a:t>Dessine les petites bêtes observées et indique le nombre de pattes :</a:t>
            </a:r>
          </a:p>
        </p:txBody>
      </p:sp>
      <p:sp>
        <p:nvSpPr>
          <p:cNvPr id="12" name="Rectangle 11"/>
          <p:cNvSpPr/>
          <p:nvPr/>
        </p:nvSpPr>
        <p:spPr>
          <a:xfrm>
            <a:off x="4693167" y="5913935"/>
            <a:ext cx="4572000" cy="861774"/>
          </a:xfrm>
          <a:prstGeom prst="rect">
            <a:avLst/>
          </a:prstGeom>
        </p:spPr>
        <p:txBody>
          <a:bodyPr>
            <a:spAutoFit/>
          </a:bodyPr>
          <a:lstStyle/>
          <a:p>
            <a:r>
              <a:rPr lang="fr-FR" b="1" u="sng" dirty="0"/>
              <a:t>Devoirs pour vendredi 19 mai :</a:t>
            </a:r>
          </a:p>
          <a:p>
            <a:r>
              <a:rPr lang="fr-FR" sz="1600" dirty="0"/>
              <a:t>Carnet de bord complété jusqu’à la page 18</a:t>
            </a:r>
          </a:p>
          <a:p>
            <a:r>
              <a:rPr lang="fr-FR" sz="1600" dirty="0"/>
              <a:t>Revoir les tables de multiplication (4 )</a:t>
            </a:r>
          </a:p>
        </p:txBody>
      </p:sp>
      <p:pic>
        <p:nvPicPr>
          <p:cNvPr id="1028" name="Picture 4" descr="Résultat de recherche d'images pour &quot;dessin gerris&quot;"/>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flipH="1">
            <a:off x="7606576" y="778137"/>
            <a:ext cx="1762318" cy="12831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au 12"/>
          <p:cNvGraphicFramePr>
            <a:graphicFrameLocks noGrp="1"/>
          </p:cNvGraphicFramePr>
          <p:nvPr>
            <p:extLst>
              <p:ext uri="{D42A27DB-BD31-4B8C-83A1-F6EECF244321}">
                <p14:modId xmlns:p14="http://schemas.microsoft.com/office/powerpoint/2010/main" val="3955281567"/>
              </p:ext>
            </p:extLst>
          </p:nvPr>
        </p:nvGraphicFramePr>
        <p:xfrm>
          <a:off x="4632372" y="1912867"/>
          <a:ext cx="4371474" cy="4001068"/>
        </p:xfrm>
        <a:graphic>
          <a:graphicData uri="http://schemas.openxmlformats.org/drawingml/2006/table">
            <a:tbl>
              <a:tblPr firstRow="1" bandRow="1">
                <a:tableStyleId>{5940675A-B579-460E-94D1-54222C63F5DA}</a:tableStyleId>
              </a:tblPr>
              <a:tblGrid>
                <a:gridCol w="1082628">
                  <a:extLst>
                    <a:ext uri="{9D8B030D-6E8A-4147-A177-3AD203B41FA5}">
                      <a16:colId xmlns:a16="http://schemas.microsoft.com/office/drawing/2014/main" val="1167437941"/>
                    </a:ext>
                  </a:extLst>
                </a:gridCol>
                <a:gridCol w="3288846">
                  <a:extLst>
                    <a:ext uri="{9D8B030D-6E8A-4147-A177-3AD203B41FA5}">
                      <a16:colId xmlns:a16="http://schemas.microsoft.com/office/drawing/2014/main" val="3939635710"/>
                    </a:ext>
                  </a:extLst>
                </a:gridCol>
              </a:tblGrid>
              <a:tr h="1000267">
                <a:tc>
                  <a:txBody>
                    <a:bodyPr/>
                    <a:lstStyle/>
                    <a:p>
                      <a:endParaRPr lang="fr-FR" sz="1400" b="0" i="0" dirty="0">
                        <a:latin typeface="Comic Sans MS" panose="030F0702030302020204" pitchFamily="66" charset="0"/>
                      </a:endParaRPr>
                    </a:p>
                    <a:p>
                      <a:r>
                        <a:rPr lang="fr-FR" sz="1400" b="0" i="0" dirty="0">
                          <a:latin typeface="Comic Sans MS" panose="030F0702030302020204" pitchFamily="66" charset="0"/>
                        </a:rPr>
                        <a:t>0 patte</a:t>
                      </a:r>
                    </a:p>
                  </a:txBody>
                  <a:tcPr/>
                </a:tc>
                <a:tc>
                  <a:txBody>
                    <a:bodyPr/>
                    <a:lstStyle/>
                    <a:p>
                      <a:endParaRPr lang="fr-FR"/>
                    </a:p>
                  </a:txBody>
                  <a:tcPr/>
                </a:tc>
                <a:extLst>
                  <a:ext uri="{0D108BD9-81ED-4DB2-BD59-A6C34878D82A}">
                    <a16:rowId xmlns:a16="http://schemas.microsoft.com/office/drawing/2014/main" val="2277116616"/>
                  </a:ext>
                </a:extLst>
              </a:tr>
              <a:tr h="1000267">
                <a:tc>
                  <a:txBody>
                    <a:bodyPr/>
                    <a:lstStyle/>
                    <a:p>
                      <a:endParaRPr lang="fr-FR" sz="1400" b="0" i="0" dirty="0">
                        <a:latin typeface="Comic Sans MS" panose="030F0702030302020204" pitchFamily="66" charset="0"/>
                      </a:endParaRPr>
                    </a:p>
                    <a:p>
                      <a:r>
                        <a:rPr lang="fr-FR" sz="1400" b="0" i="0" dirty="0">
                          <a:latin typeface="Comic Sans MS" panose="030F0702030302020204" pitchFamily="66" charset="0"/>
                        </a:rPr>
                        <a:t>6 pattes</a:t>
                      </a:r>
                    </a:p>
                  </a:txBody>
                  <a:tcPr/>
                </a:tc>
                <a:tc>
                  <a:txBody>
                    <a:bodyPr/>
                    <a:lstStyle/>
                    <a:p>
                      <a:endParaRPr lang="fr-FR" dirty="0"/>
                    </a:p>
                  </a:txBody>
                  <a:tcPr/>
                </a:tc>
                <a:extLst>
                  <a:ext uri="{0D108BD9-81ED-4DB2-BD59-A6C34878D82A}">
                    <a16:rowId xmlns:a16="http://schemas.microsoft.com/office/drawing/2014/main" val="320240698"/>
                  </a:ext>
                </a:extLst>
              </a:tr>
              <a:tr h="1000267">
                <a:tc>
                  <a:txBody>
                    <a:bodyPr/>
                    <a:lstStyle/>
                    <a:p>
                      <a:endParaRPr lang="fr-FR" sz="1400" b="0" i="0" dirty="0">
                        <a:latin typeface="Comic Sans MS" panose="030F0702030302020204" pitchFamily="66" charset="0"/>
                      </a:endParaRPr>
                    </a:p>
                    <a:p>
                      <a:r>
                        <a:rPr lang="fr-FR" sz="1400" b="0" i="0" dirty="0">
                          <a:latin typeface="Comic Sans MS" panose="030F0702030302020204" pitchFamily="66" charset="0"/>
                        </a:rPr>
                        <a:t>8 pattes</a:t>
                      </a:r>
                    </a:p>
                  </a:txBody>
                  <a:tcPr/>
                </a:tc>
                <a:tc>
                  <a:txBody>
                    <a:bodyPr/>
                    <a:lstStyle/>
                    <a:p>
                      <a:endParaRPr lang="fr-FR"/>
                    </a:p>
                  </a:txBody>
                  <a:tcPr/>
                </a:tc>
                <a:extLst>
                  <a:ext uri="{0D108BD9-81ED-4DB2-BD59-A6C34878D82A}">
                    <a16:rowId xmlns:a16="http://schemas.microsoft.com/office/drawing/2014/main" val="3547542381"/>
                  </a:ext>
                </a:extLst>
              </a:tr>
              <a:tr h="1000267">
                <a:tc>
                  <a:txBody>
                    <a:bodyPr/>
                    <a:lstStyle/>
                    <a:p>
                      <a:endParaRPr lang="fr-FR" sz="1400" b="0" i="0" dirty="0">
                        <a:latin typeface="Comic Sans MS" panose="030F0702030302020204" pitchFamily="66" charset="0"/>
                      </a:endParaRPr>
                    </a:p>
                    <a:p>
                      <a:r>
                        <a:rPr lang="fr-FR" sz="1400" b="0" i="0" dirty="0">
                          <a:latin typeface="Comic Sans MS" panose="030F0702030302020204" pitchFamily="66" charset="0"/>
                        </a:rPr>
                        <a:t>plus de 8 pattes</a:t>
                      </a:r>
                    </a:p>
                  </a:txBody>
                  <a:tcPr/>
                </a:tc>
                <a:tc>
                  <a:txBody>
                    <a:bodyPr/>
                    <a:lstStyle/>
                    <a:p>
                      <a:endParaRPr lang="fr-FR" dirty="0"/>
                    </a:p>
                  </a:txBody>
                  <a:tcPr/>
                </a:tc>
                <a:extLst>
                  <a:ext uri="{0D108BD9-81ED-4DB2-BD59-A6C34878D82A}">
                    <a16:rowId xmlns:a16="http://schemas.microsoft.com/office/drawing/2014/main" val="2646217335"/>
                  </a:ext>
                </a:extLst>
              </a:tr>
            </a:tbl>
          </a:graphicData>
        </a:graphic>
      </p:graphicFrame>
    </p:spTree>
    <p:extLst>
      <p:ext uri="{BB962C8B-B14F-4D97-AF65-F5344CB8AC3E}">
        <p14:creationId xmlns:p14="http://schemas.microsoft.com/office/powerpoint/2010/main" val="15020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92981" y="1046747"/>
            <a:ext cx="4330704" cy="5522495"/>
          </a:xfrm>
          <a:prstGeom prst="rect">
            <a:avLst/>
          </a:prstGeom>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 coins arrondis 10"/>
          <p:cNvSpPr/>
          <p:nvPr/>
        </p:nvSpPr>
        <p:spPr>
          <a:xfrm>
            <a:off x="89468" y="2264956"/>
            <a:ext cx="4354336" cy="4663752"/>
          </a:xfrm>
          <a:prstGeom prst="roundRect">
            <a:avLst/>
          </a:prstGeom>
          <a:ln w="28575">
            <a:prstDash val="dashDot"/>
          </a:ln>
        </p:spPr>
        <p:style>
          <a:lnRef idx="2">
            <a:schemeClr val="dk1"/>
          </a:lnRef>
          <a:fillRef idx="1">
            <a:schemeClr val="lt1"/>
          </a:fillRef>
          <a:effectRef idx="0">
            <a:schemeClr val="dk1"/>
          </a:effectRef>
          <a:fontRef idx="minor">
            <a:schemeClr val="dk1"/>
          </a:fontRef>
        </p:style>
        <p:txBody>
          <a:bodyPr rtlCol="0" anchor="ctr"/>
          <a:lstStyle/>
          <a:p>
            <a:pPr algn="ctr"/>
            <a:r>
              <a:rPr lang="fr-FR" dirty="0"/>
              <a:t>……………………………………………………………</a:t>
            </a:r>
          </a:p>
          <a:p>
            <a:pPr algn="ctr"/>
            <a:endParaRPr lang="fr-FR" dirty="0"/>
          </a:p>
          <a:p>
            <a:pPr algn="ctr"/>
            <a:r>
              <a:rPr lang="fr-FR" dirty="0"/>
              <a:t>…………………………………………………………..</a:t>
            </a:r>
          </a:p>
          <a:p>
            <a:pPr algn="ctr"/>
            <a:endParaRPr lang="fr-FR" dirty="0"/>
          </a:p>
          <a:p>
            <a:pPr algn="ctr"/>
            <a:r>
              <a:rPr lang="fr-FR" dirty="0"/>
              <a:t>…………………………………………………………..</a:t>
            </a:r>
          </a:p>
          <a:p>
            <a:pPr algn="ctr"/>
            <a:endParaRPr lang="fr-FR" dirty="0"/>
          </a:p>
          <a:p>
            <a:pPr algn="ctr"/>
            <a:r>
              <a:rPr lang="fr-FR" dirty="0"/>
              <a:t>………………………………………………………….</a:t>
            </a:r>
          </a:p>
          <a:p>
            <a:pPr algn="ctr"/>
            <a:endParaRPr lang="fr-FR" dirty="0"/>
          </a:p>
          <a:p>
            <a:pPr algn="ctr"/>
            <a:r>
              <a:rPr lang="fr-FR" dirty="0"/>
              <a:t>…………………………………………………………</a:t>
            </a:r>
          </a:p>
          <a:p>
            <a:pPr algn="ctr"/>
            <a:endParaRPr lang="fr-FR" dirty="0"/>
          </a:p>
          <a:p>
            <a:pPr algn="ctr"/>
            <a:r>
              <a:rPr lang="fr-FR" dirty="0"/>
              <a:t>……………………………………………………………..</a:t>
            </a:r>
          </a:p>
          <a:p>
            <a:pPr algn="ctr"/>
            <a:endParaRPr lang="fr-FR" dirty="0"/>
          </a:p>
          <a:p>
            <a:pPr algn="ctr"/>
            <a:r>
              <a:rPr lang="fr-FR" dirty="0"/>
              <a:t>…………………………………………………………..</a:t>
            </a:r>
          </a:p>
          <a:p>
            <a:pPr algn="ctr"/>
            <a:endParaRPr lang="fr-FR" dirty="0"/>
          </a:p>
          <a:p>
            <a:pPr algn="ctr"/>
            <a:r>
              <a:rPr lang="fr-FR" dirty="0"/>
              <a:t>…………………………………………………………</a:t>
            </a:r>
          </a:p>
        </p:txBody>
      </p:sp>
      <p:cxnSp>
        <p:nvCxnSpPr>
          <p:cNvPr id="2" name="Connecteur droit 1"/>
          <p:cNvCxnSpPr>
            <a:cxnSpLocks/>
          </p:cNvCxnSpPr>
          <p:nvPr/>
        </p:nvCxnSpPr>
        <p:spPr>
          <a:xfrm>
            <a:off x="4541608"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Ellipse 2"/>
          <p:cNvSpPr/>
          <p:nvPr/>
        </p:nvSpPr>
        <p:spPr>
          <a:xfrm>
            <a:off x="3891671" y="638605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19</a:t>
            </a:r>
          </a:p>
        </p:txBody>
      </p:sp>
      <p:sp>
        <p:nvSpPr>
          <p:cNvPr id="4" name="Ellipse 3"/>
          <p:cNvSpPr/>
          <p:nvPr/>
        </p:nvSpPr>
        <p:spPr>
          <a:xfrm>
            <a:off x="8591869" y="638605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20</a:t>
            </a:r>
          </a:p>
        </p:txBody>
      </p:sp>
      <p:sp>
        <p:nvSpPr>
          <p:cNvPr id="5" name="Rectangle 4"/>
          <p:cNvSpPr/>
          <p:nvPr/>
        </p:nvSpPr>
        <p:spPr>
          <a:xfrm>
            <a:off x="1227887" y="1309435"/>
            <a:ext cx="22372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Comic Sans MS" panose="030F0702030302020204" pitchFamily="66" charset="0"/>
              </a:rPr>
              <a:t>Vendredi 19   mai</a:t>
            </a:r>
            <a:endParaRPr lang="fr-FR" sz="1200" dirty="0">
              <a:latin typeface="Comic Sans MS" panose="030F0702030302020204" pitchFamily="66" charset="0"/>
            </a:endParaRPr>
          </a:p>
        </p:txBody>
      </p:sp>
      <p:sp>
        <p:nvSpPr>
          <p:cNvPr id="7" name="Rectangle 6"/>
          <p:cNvSpPr/>
          <p:nvPr/>
        </p:nvSpPr>
        <p:spPr>
          <a:xfrm>
            <a:off x="1" y="1618625"/>
            <a:ext cx="4443802" cy="646331"/>
          </a:xfrm>
          <a:prstGeom prst="rect">
            <a:avLst/>
          </a:prstGeom>
        </p:spPr>
        <p:txBody>
          <a:bodyPr wrap="square">
            <a:spAutoFit/>
          </a:bodyPr>
          <a:lstStyle/>
          <a:p>
            <a:r>
              <a:rPr lang="fr-FR" u="sng" dirty="0">
                <a:latin typeface="Comic Sans MS" panose="030F0702030302020204" pitchFamily="66" charset="0"/>
              </a:rPr>
              <a:t>Raconte ton meilleur souvenir de notre classe au fil de l’eau :</a:t>
            </a:r>
          </a:p>
        </p:txBody>
      </p:sp>
      <p:pic>
        <p:nvPicPr>
          <p:cNvPr id="8" name="Image 7"/>
          <p:cNvPicPr>
            <a:picLocks noChangeAspect="1"/>
          </p:cNvPicPr>
          <p:nvPr/>
        </p:nvPicPr>
        <p:blipFill>
          <a:blip r:embed="rId3"/>
          <a:stretch>
            <a:fillRect/>
          </a:stretch>
        </p:blipFill>
        <p:spPr>
          <a:xfrm>
            <a:off x="2995863" y="1987957"/>
            <a:ext cx="1545745" cy="1751509"/>
          </a:xfrm>
          <a:prstGeom prst="rect">
            <a:avLst/>
          </a:prstGeom>
        </p:spPr>
      </p:pic>
      <p:sp>
        <p:nvSpPr>
          <p:cNvPr id="10" name="Rectangle 9"/>
          <p:cNvSpPr/>
          <p:nvPr/>
        </p:nvSpPr>
        <p:spPr>
          <a:xfrm rot="16200000">
            <a:off x="2704083" y="3439024"/>
            <a:ext cx="425917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Au fil de l’eau, au fil des mots CE1 mai 2017</a:t>
            </a:r>
          </a:p>
        </p:txBody>
      </p:sp>
    </p:spTree>
    <p:extLst>
      <p:ext uri="{BB962C8B-B14F-4D97-AF65-F5344CB8AC3E}">
        <p14:creationId xmlns:p14="http://schemas.microsoft.com/office/powerpoint/2010/main" val="172849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787" y="4478641"/>
            <a:ext cx="7884865"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fr-FR" sz="2000" dirty="0">
                <a:latin typeface="Comic Sans MS" panose="030F0702030302020204" pitchFamily="66" charset="0"/>
              </a:rPr>
              <a:t>Les hommes ont toujours eu besoin d’eau. </a:t>
            </a:r>
            <a:r>
              <a:rPr lang="fr-FR" sz="2000" b="1" dirty="0">
                <a:latin typeface="Comic Sans MS" panose="030F0702030302020204" pitchFamily="66" charset="0"/>
              </a:rPr>
              <a:t>Il y a bien longtemps, au temps de la Préhistoire</a:t>
            </a:r>
            <a:r>
              <a:rPr lang="fr-FR" sz="2000" dirty="0">
                <a:latin typeface="Comic Sans MS" panose="030F0702030302020204" pitchFamily="66" charset="0"/>
              </a:rPr>
              <a:t>, ils installaient leurs campements près d’une rivière ou d’un lac.</a:t>
            </a:r>
          </a:p>
        </p:txBody>
      </p:sp>
      <p:sp>
        <p:nvSpPr>
          <p:cNvPr id="4" name="Rectangle : coins arrondis 3"/>
          <p:cNvSpPr/>
          <p:nvPr/>
        </p:nvSpPr>
        <p:spPr>
          <a:xfrm>
            <a:off x="140365" y="4478641"/>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6" name="Connecteur droit 5"/>
          <p:cNvCxnSpPr/>
          <p:nvPr/>
        </p:nvCxnSpPr>
        <p:spPr>
          <a:xfrm>
            <a:off x="0" y="1744579"/>
            <a:ext cx="9011653"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p:cNvSpPr/>
          <p:nvPr/>
        </p:nvSpPr>
        <p:spPr>
          <a:xfrm>
            <a:off x="1235072" y="1887842"/>
            <a:ext cx="7668296" cy="1015663"/>
          </a:xfrm>
          <a:prstGeom prst="rect">
            <a:avLst/>
          </a:prstGeom>
        </p:spPr>
        <p:txBody>
          <a:bodyPr wrap="square">
            <a:spAutoFit/>
          </a:bodyPr>
          <a:lstStyle/>
          <a:p>
            <a:r>
              <a:rPr lang="fr-FR" sz="2000" b="1" dirty="0">
                <a:latin typeface="Comic Sans MS" panose="030F0702030302020204" pitchFamily="66" charset="0"/>
              </a:rPr>
              <a:t>De nos jours</a:t>
            </a:r>
            <a:r>
              <a:rPr lang="fr-FR" sz="2000" dirty="0">
                <a:latin typeface="Comic Sans MS" panose="030F0702030302020204" pitchFamily="66" charset="0"/>
              </a:rPr>
              <a:t>, dans notre pays, l’eau potable arrive dans toutes nos maisons et nous avons tous accès à une salle de bains pour le plus grand bonheur des petits et des grands !</a:t>
            </a:r>
          </a:p>
        </p:txBody>
      </p:sp>
      <p:sp>
        <p:nvSpPr>
          <p:cNvPr id="10" name="Rectangle : coins arrondis 9"/>
          <p:cNvSpPr/>
          <p:nvPr/>
        </p:nvSpPr>
        <p:spPr>
          <a:xfrm>
            <a:off x="140367" y="2082794"/>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1" name="Connecteur droit 10"/>
          <p:cNvCxnSpPr/>
          <p:nvPr/>
        </p:nvCxnSpPr>
        <p:spPr>
          <a:xfrm>
            <a:off x="-1" y="3160295"/>
            <a:ext cx="9011653"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1235072" y="3230175"/>
            <a:ext cx="7318883" cy="1015663"/>
          </a:xfrm>
          <a:prstGeom prst="rect">
            <a:avLst/>
          </a:prstGeom>
        </p:spPr>
        <p:txBody>
          <a:bodyPr wrap="square">
            <a:spAutoFit/>
          </a:bodyPr>
          <a:lstStyle/>
          <a:p>
            <a:r>
              <a:rPr lang="fr-FR" sz="2000" b="1" dirty="0">
                <a:latin typeface="Comic Sans MS" panose="030F0702030302020204" pitchFamily="66" charset="0"/>
              </a:rPr>
              <a:t>Au temps des chevaliers</a:t>
            </a:r>
            <a:r>
              <a:rPr lang="fr-FR" sz="2000" dirty="0">
                <a:latin typeface="Comic Sans MS" panose="030F0702030302020204" pitchFamily="66" charset="0"/>
              </a:rPr>
              <a:t>, les hommes ont utilisé la force de l’eau et des moulins à eau furent créés. Ceux-ci écrasaient les grains de blé à leur place !</a:t>
            </a:r>
          </a:p>
        </p:txBody>
      </p:sp>
      <p:sp>
        <p:nvSpPr>
          <p:cNvPr id="13" name="Rectangle : coins arrondis 12"/>
          <p:cNvSpPr/>
          <p:nvPr/>
        </p:nvSpPr>
        <p:spPr>
          <a:xfrm>
            <a:off x="140366" y="3404962"/>
            <a:ext cx="777871" cy="65791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4" name="Connecteur droit 13"/>
          <p:cNvCxnSpPr/>
          <p:nvPr/>
        </p:nvCxnSpPr>
        <p:spPr>
          <a:xfrm>
            <a:off x="0" y="4335379"/>
            <a:ext cx="9011653"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p:cNvSpPr/>
          <p:nvPr/>
        </p:nvSpPr>
        <p:spPr>
          <a:xfrm>
            <a:off x="1126786" y="5698312"/>
            <a:ext cx="7884865" cy="1015663"/>
          </a:xfrm>
          <a:prstGeom prst="rect">
            <a:avLst/>
          </a:prstGeom>
        </p:spPr>
        <p:txBody>
          <a:bodyPr wrap="square">
            <a:spAutoFit/>
          </a:bodyPr>
          <a:lstStyle/>
          <a:p>
            <a:r>
              <a:rPr lang="fr-FR" sz="2000" b="1" dirty="0">
                <a:latin typeface="Comic Sans MS" panose="030F0702030302020204" pitchFamily="66" charset="0"/>
              </a:rPr>
              <a:t>Après de nombreuses épidémies</a:t>
            </a:r>
            <a:r>
              <a:rPr lang="fr-FR" sz="2000" dirty="0">
                <a:latin typeface="Comic Sans MS" panose="030F0702030302020204" pitchFamily="66" charset="0"/>
              </a:rPr>
              <a:t>, les hommes ont alors créé les égouts. D’énormes tuyaux emportaient l’eau sale bien loin de chez eux ! </a:t>
            </a:r>
          </a:p>
        </p:txBody>
      </p:sp>
      <p:cxnSp>
        <p:nvCxnSpPr>
          <p:cNvPr id="16" name="Connecteur droit 15"/>
          <p:cNvCxnSpPr/>
          <p:nvPr/>
        </p:nvCxnSpPr>
        <p:spPr>
          <a:xfrm>
            <a:off x="0" y="5506336"/>
            <a:ext cx="901165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 coins arrondis 16"/>
          <p:cNvSpPr/>
          <p:nvPr/>
        </p:nvSpPr>
        <p:spPr>
          <a:xfrm>
            <a:off x="144201" y="5756493"/>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Rectangle 17"/>
          <p:cNvSpPr/>
          <p:nvPr/>
        </p:nvSpPr>
        <p:spPr>
          <a:xfrm>
            <a:off x="68007" y="331258"/>
            <a:ext cx="9163086" cy="1015663"/>
          </a:xfrm>
          <a:prstGeom prst="rect">
            <a:avLst/>
          </a:prstGeom>
        </p:spPr>
        <p:txBody>
          <a:bodyPr wrap="none">
            <a:spAutoFit/>
          </a:bodyPr>
          <a:lstStyle/>
          <a:p>
            <a:r>
              <a:rPr lang="fr-FR" sz="6000" dirty="0">
                <a:latin typeface="Comic Sans MS" panose="030F0702030302020204" pitchFamily="66" charset="0"/>
              </a:rPr>
              <a:t>L’eau à travers le temps. </a:t>
            </a:r>
            <a:endParaRPr lang="fr-FR" sz="6000" dirty="0"/>
          </a:p>
        </p:txBody>
      </p:sp>
    </p:spTree>
    <p:extLst>
      <p:ext uri="{BB962C8B-B14F-4D97-AF65-F5344CB8AC3E}">
        <p14:creationId xmlns:p14="http://schemas.microsoft.com/office/powerpoint/2010/main" val="295680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497" y="330267"/>
            <a:ext cx="7876503" cy="1323439"/>
          </a:xfrm>
          <a:prstGeom prst="rect">
            <a:avLst/>
          </a:prstGeom>
        </p:spPr>
        <p:txBody>
          <a:bodyPr wrap="square">
            <a:spAutoFit/>
          </a:bodyPr>
          <a:lstStyle/>
          <a:p>
            <a:r>
              <a:rPr lang="fr-FR" sz="2000" b="1" dirty="0">
                <a:latin typeface="Comic Sans MS" panose="030F0702030302020204" pitchFamily="66" charset="0"/>
              </a:rPr>
              <a:t>Au début de l’Antiquité</a:t>
            </a:r>
            <a:r>
              <a:rPr lang="fr-FR" sz="2000" dirty="0">
                <a:latin typeface="Comic Sans MS" panose="030F0702030302020204" pitchFamily="66" charset="0"/>
              </a:rPr>
              <a:t>, les égyptiens se sont mis à creuser des petits canaux pour amener l’eau directement dans leurs champs. Ils économisaient ainsi de longues heures de marche pour arroser leurs récoltes et nourrir leurs animaux.</a:t>
            </a:r>
          </a:p>
        </p:txBody>
      </p:sp>
      <p:sp>
        <p:nvSpPr>
          <p:cNvPr id="3" name="Rectangle : coins arrondis 2"/>
          <p:cNvSpPr/>
          <p:nvPr/>
        </p:nvSpPr>
        <p:spPr>
          <a:xfrm>
            <a:off x="276549" y="342282"/>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4" name="Connecteur droit 3"/>
          <p:cNvCxnSpPr/>
          <p:nvPr/>
        </p:nvCxnSpPr>
        <p:spPr>
          <a:xfrm>
            <a:off x="0" y="1744579"/>
            <a:ext cx="9011653" cy="0"/>
          </a:xfrm>
          <a:prstGeom prst="line">
            <a:avLst/>
          </a:prstGeom>
        </p:spPr>
        <p:style>
          <a:lnRef idx="1">
            <a:schemeClr val="dk1"/>
          </a:lnRef>
          <a:fillRef idx="0">
            <a:schemeClr val="dk1"/>
          </a:fillRef>
          <a:effectRef idx="0">
            <a:schemeClr val="dk1"/>
          </a:effectRef>
          <a:fontRef idx="minor">
            <a:schemeClr val="tx1"/>
          </a:fontRef>
        </p:style>
      </p:cxnSp>
      <p:sp>
        <p:nvSpPr>
          <p:cNvPr id="5" name="Rectangle 4"/>
          <p:cNvSpPr/>
          <p:nvPr/>
        </p:nvSpPr>
        <p:spPr>
          <a:xfrm>
            <a:off x="1367420" y="3323626"/>
            <a:ext cx="7479717" cy="1015663"/>
          </a:xfrm>
          <a:prstGeom prst="rect">
            <a:avLst/>
          </a:prstGeom>
        </p:spPr>
        <p:txBody>
          <a:bodyPr wrap="square">
            <a:spAutoFit/>
          </a:bodyPr>
          <a:lstStyle/>
          <a:p>
            <a:r>
              <a:rPr lang="fr-FR" sz="2000" b="1" dirty="0">
                <a:latin typeface="Comic Sans MS" panose="030F0702030302020204" pitchFamily="66" charset="0"/>
              </a:rPr>
              <a:t>Par la suite, les romains </a:t>
            </a:r>
            <a:r>
              <a:rPr lang="fr-FR" sz="2000" dirty="0">
                <a:latin typeface="Comic Sans MS" panose="030F0702030302020204" pitchFamily="66" charset="0"/>
              </a:rPr>
              <a:t>ont eu l’idée de fabriquer des aqueducs, des canalisations en pierre qui amenaient l’eau directement au centre d’une ville. </a:t>
            </a:r>
          </a:p>
        </p:txBody>
      </p:sp>
      <p:sp>
        <p:nvSpPr>
          <p:cNvPr id="6" name="Rectangle : coins arrondis 5"/>
          <p:cNvSpPr/>
          <p:nvPr/>
        </p:nvSpPr>
        <p:spPr>
          <a:xfrm>
            <a:off x="320316" y="3430386"/>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7" name="Connecteur droit 6"/>
          <p:cNvCxnSpPr/>
          <p:nvPr/>
        </p:nvCxnSpPr>
        <p:spPr>
          <a:xfrm>
            <a:off x="0" y="4507832"/>
            <a:ext cx="9011653"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1367420" y="1898466"/>
            <a:ext cx="7776580" cy="1015663"/>
          </a:xfrm>
          <a:prstGeom prst="rect">
            <a:avLst/>
          </a:prstGeom>
        </p:spPr>
        <p:txBody>
          <a:bodyPr wrap="square">
            <a:spAutoFit/>
          </a:bodyPr>
          <a:lstStyle/>
          <a:p>
            <a:r>
              <a:rPr lang="fr-FR" sz="2000" b="1" dirty="0">
                <a:latin typeface="Comic Sans MS" panose="030F0702030302020204" pitchFamily="66" charset="0"/>
              </a:rPr>
              <a:t>Au début du 20</a:t>
            </a:r>
            <a:r>
              <a:rPr lang="fr-FR" sz="2000" b="1" baseline="30000" dirty="0">
                <a:latin typeface="Comic Sans MS" panose="030F0702030302020204" pitchFamily="66" charset="0"/>
              </a:rPr>
              <a:t>ième</a:t>
            </a:r>
            <a:r>
              <a:rPr lang="fr-FR" sz="2000" b="1" dirty="0">
                <a:latin typeface="Comic Sans MS" panose="030F0702030302020204" pitchFamily="66" charset="0"/>
              </a:rPr>
              <a:t> siècle, </a:t>
            </a:r>
            <a:r>
              <a:rPr lang="fr-FR" sz="2000" dirty="0">
                <a:latin typeface="Comic Sans MS" panose="030F0702030302020204" pitchFamily="66" charset="0"/>
              </a:rPr>
              <a:t>les maisons ont été pourvues de salles d’eau, avec un lavabo et parfois une baignoire. Mais souvent les toilettes se trouvaient encore au fond du jardin !</a:t>
            </a:r>
          </a:p>
        </p:txBody>
      </p:sp>
      <p:cxnSp>
        <p:nvCxnSpPr>
          <p:cNvPr id="9" name="Connecteur droit 8"/>
          <p:cNvCxnSpPr/>
          <p:nvPr/>
        </p:nvCxnSpPr>
        <p:spPr>
          <a:xfrm>
            <a:off x="0" y="3088105"/>
            <a:ext cx="9011653"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 coins arrondis 9"/>
          <p:cNvSpPr/>
          <p:nvPr/>
        </p:nvSpPr>
        <p:spPr>
          <a:xfrm>
            <a:off x="320315" y="2026560"/>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Rectangle 11"/>
          <p:cNvSpPr/>
          <p:nvPr/>
        </p:nvSpPr>
        <p:spPr>
          <a:xfrm>
            <a:off x="1267497" y="4640067"/>
            <a:ext cx="7938509" cy="1323439"/>
          </a:xfrm>
          <a:prstGeom prst="rect">
            <a:avLst/>
          </a:prstGeom>
        </p:spPr>
        <p:txBody>
          <a:bodyPr wrap="square">
            <a:spAutoFit/>
          </a:bodyPr>
          <a:lstStyle/>
          <a:p>
            <a:r>
              <a:rPr lang="fr-FR" sz="2000" b="1" dirty="0">
                <a:latin typeface="Comic Sans MS" panose="030F0702030302020204" pitchFamily="66" charset="0"/>
              </a:rPr>
              <a:t>Longtemps encore après le Moyen-Âge</a:t>
            </a:r>
            <a:r>
              <a:rPr lang="fr-FR" sz="2000" dirty="0">
                <a:latin typeface="Comic Sans MS" panose="030F0702030302020204" pitchFamily="66" charset="0"/>
              </a:rPr>
              <a:t>, les hommes jetaient leurs déchets dans les rues. Des rigoles se formaient au centre et emportaient toutes ces saletés dans les rivières. Comme ils buvaient cette eau sale, ils étaient souvent malades.</a:t>
            </a:r>
          </a:p>
        </p:txBody>
      </p:sp>
      <p:sp>
        <p:nvSpPr>
          <p:cNvPr id="13" name="Rectangle : coins arrondis 12"/>
          <p:cNvSpPr/>
          <p:nvPr/>
        </p:nvSpPr>
        <p:spPr>
          <a:xfrm>
            <a:off x="334721" y="4976933"/>
            <a:ext cx="777871" cy="6497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64744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recreatisse.com/wp-content/uploads/2017/04/Imag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0" y="3277356"/>
            <a:ext cx="4507832" cy="338087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necteur droit 1"/>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98076" y="730308"/>
            <a:ext cx="4417412" cy="2800767"/>
          </a:xfrm>
          <a:prstGeom prst="rect">
            <a:avLst/>
          </a:prstGeom>
        </p:spPr>
        <p:txBody>
          <a:bodyPr wrap="square">
            <a:spAutoFit/>
          </a:bodyPr>
          <a:lstStyle/>
          <a:p>
            <a:r>
              <a:rPr lang="fr-FR" sz="1600" dirty="0">
                <a:latin typeface="Comic Sans MS" panose="030F0702030302020204" pitchFamily="66" charset="0"/>
              </a:rPr>
              <a:t>Ce carnet de bord est à toi, il devra te suivre tout au long de notre classe « Au fil de l’eau au fil des mots ». </a:t>
            </a:r>
          </a:p>
          <a:p>
            <a:r>
              <a:rPr lang="fr-FR" sz="1600" dirty="0">
                <a:latin typeface="Comic Sans MS" panose="030F0702030302020204" pitchFamily="66" charset="0"/>
              </a:rPr>
              <a:t>Tu y trouveras des</a:t>
            </a:r>
          </a:p>
          <a:p>
            <a:r>
              <a:rPr lang="fr-FR" sz="1600" dirty="0">
                <a:latin typeface="Comic Sans MS" panose="030F0702030302020204" pitchFamily="66" charset="0"/>
              </a:rPr>
              <a:t>informations, des documents à lire, des </a:t>
            </a:r>
          </a:p>
          <a:p>
            <a:r>
              <a:rPr lang="fr-FR" sz="1600" dirty="0">
                <a:latin typeface="Comic Sans MS" panose="030F0702030302020204" pitchFamily="66" charset="0"/>
              </a:rPr>
              <a:t>exercices à faire. Tu devras colorier les </a:t>
            </a:r>
          </a:p>
          <a:p>
            <a:r>
              <a:rPr lang="fr-FR" sz="1600" dirty="0">
                <a:latin typeface="Comic Sans MS" panose="030F0702030302020204" pitchFamily="66" charset="0"/>
              </a:rPr>
              <a:t>dessins, ajouter des photos ou dessins, tu peux coller des documents au dos des pages…</a:t>
            </a:r>
          </a:p>
          <a:p>
            <a:r>
              <a:rPr lang="fr-FR" sz="1600" dirty="0">
                <a:latin typeface="Comic Sans MS" panose="030F0702030302020204" pitchFamily="66" charset="0"/>
              </a:rPr>
              <a:t>Je te souhaite une bonne semaine au fil de l’eau !</a:t>
            </a:r>
          </a:p>
        </p:txBody>
      </p:sp>
      <p:graphicFrame>
        <p:nvGraphicFramePr>
          <p:cNvPr id="4" name="Tableau 3"/>
          <p:cNvGraphicFramePr>
            <a:graphicFrameLocks noGrp="1"/>
          </p:cNvGraphicFramePr>
          <p:nvPr>
            <p:extLst>
              <p:ext uri="{D42A27DB-BD31-4B8C-83A1-F6EECF244321}">
                <p14:modId xmlns:p14="http://schemas.microsoft.com/office/powerpoint/2010/main" val="2259985501"/>
              </p:ext>
            </p:extLst>
          </p:nvPr>
        </p:nvGraphicFramePr>
        <p:xfrm>
          <a:off x="4631789" y="914974"/>
          <a:ext cx="4512211" cy="5943026"/>
        </p:xfrm>
        <a:graphic>
          <a:graphicData uri="http://schemas.openxmlformats.org/drawingml/2006/table">
            <a:tbl>
              <a:tblPr firstRow="1" bandRow="1">
                <a:tableStyleId>{5940675A-B579-460E-94D1-54222C63F5DA}</a:tableStyleId>
              </a:tblPr>
              <a:tblGrid>
                <a:gridCol w="1107833">
                  <a:extLst>
                    <a:ext uri="{9D8B030D-6E8A-4147-A177-3AD203B41FA5}">
                      <a16:colId xmlns:a16="http://schemas.microsoft.com/office/drawing/2014/main" val="1698455709"/>
                    </a:ext>
                  </a:extLst>
                </a:gridCol>
                <a:gridCol w="1655332">
                  <a:extLst>
                    <a:ext uri="{9D8B030D-6E8A-4147-A177-3AD203B41FA5}">
                      <a16:colId xmlns:a16="http://schemas.microsoft.com/office/drawing/2014/main" val="210603553"/>
                    </a:ext>
                  </a:extLst>
                </a:gridCol>
                <a:gridCol w="1749046">
                  <a:extLst>
                    <a:ext uri="{9D8B030D-6E8A-4147-A177-3AD203B41FA5}">
                      <a16:colId xmlns:a16="http://schemas.microsoft.com/office/drawing/2014/main" val="1718402142"/>
                    </a:ext>
                  </a:extLst>
                </a:gridCol>
              </a:tblGrid>
              <a:tr h="414625">
                <a:tc>
                  <a:txBody>
                    <a:bodyPr/>
                    <a:lstStyle/>
                    <a:p>
                      <a:endParaRPr lang="fr-FR" b="0" i="0" dirty="0">
                        <a:latin typeface="Comic Sans MS" panose="030F0702030302020204" pitchFamily="66" charset="0"/>
                      </a:endParaRPr>
                    </a:p>
                  </a:txBody>
                  <a:tcPr/>
                </a:tc>
                <a:tc>
                  <a:txBody>
                    <a:bodyPr/>
                    <a:lstStyle/>
                    <a:p>
                      <a:r>
                        <a:rPr lang="fr-FR" sz="1600" b="0" i="0" dirty="0">
                          <a:latin typeface="Comic Sans MS" panose="030F0702030302020204" pitchFamily="66" charset="0"/>
                        </a:rPr>
                        <a:t>    MATIN</a:t>
                      </a:r>
                    </a:p>
                  </a:txBody>
                  <a:tcPr/>
                </a:tc>
                <a:tc>
                  <a:txBody>
                    <a:bodyPr/>
                    <a:lstStyle/>
                    <a:p>
                      <a:r>
                        <a:rPr lang="fr-FR" sz="1600" b="0" i="0" dirty="0">
                          <a:latin typeface="Comic Sans MS" panose="030F0702030302020204" pitchFamily="66" charset="0"/>
                        </a:rPr>
                        <a:t>APRES - MIDI</a:t>
                      </a:r>
                    </a:p>
                  </a:txBody>
                  <a:tcPr/>
                </a:tc>
                <a:extLst>
                  <a:ext uri="{0D108BD9-81ED-4DB2-BD59-A6C34878D82A}">
                    <a16:rowId xmlns:a16="http://schemas.microsoft.com/office/drawing/2014/main" val="1693890183"/>
                  </a:ext>
                </a:extLst>
              </a:tr>
              <a:tr h="1406688">
                <a:tc>
                  <a:txBody>
                    <a:bodyPr/>
                    <a:lstStyle/>
                    <a:p>
                      <a:r>
                        <a:rPr lang="fr-FR" sz="1400" b="0" i="0" dirty="0">
                          <a:latin typeface="Comic Sans MS" panose="030F0702030302020204" pitchFamily="66" charset="0"/>
                        </a:rPr>
                        <a:t>Vendredi 12 mai</a:t>
                      </a:r>
                    </a:p>
                  </a:txBody>
                  <a:tcPr/>
                </a:tc>
                <a:tc>
                  <a:txBody>
                    <a:bodyPr/>
                    <a:lstStyle/>
                    <a:p>
                      <a:r>
                        <a:rPr lang="fr-FR" sz="1000" b="0" i="0" dirty="0">
                          <a:latin typeface="Comic Sans MS" panose="030F0702030302020204" pitchFamily="66" charset="0"/>
                        </a:rPr>
                        <a:t>8h30 : Accueil</a:t>
                      </a:r>
                    </a:p>
                    <a:p>
                      <a:r>
                        <a:rPr lang="fr-FR" sz="800" b="0" i="0" dirty="0">
                          <a:latin typeface="Comic Sans MS" panose="030F0702030302020204" pitchFamily="66" charset="0"/>
                        </a:rPr>
                        <a:t>informations</a:t>
                      </a:r>
                    </a:p>
                    <a:p>
                      <a:r>
                        <a:rPr lang="fr-FR" sz="800" b="0" i="0" dirty="0">
                          <a:latin typeface="Comic Sans MS" panose="030F0702030302020204" pitchFamily="66" charset="0"/>
                        </a:rPr>
                        <a:t>badges – remise du carnet de bord</a:t>
                      </a:r>
                    </a:p>
                    <a:p>
                      <a:r>
                        <a:rPr lang="fr-FR" sz="1000" b="0" i="0" dirty="0">
                          <a:latin typeface="Comic Sans MS" panose="030F0702030302020204" pitchFamily="66" charset="0"/>
                        </a:rPr>
                        <a:t>9h30 : départ </a:t>
                      </a:r>
                      <a:r>
                        <a:rPr lang="fr-FR" sz="1000" b="0" i="0" dirty="0" err="1">
                          <a:latin typeface="Comic Sans MS" panose="030F0702030302020204" pitchFamily="66" charset="0"/>
                        </a:rPr>
                        <a:t>Ambrussum</a:t>
                      </a:r>
                      <a:endParaRPr lang="fr-FR" sz="1000" b="0" i="0" dirty="0">
                        <a:latin typeface="Comic Sans MS" panose="030F0702030302020204" pitchFamily="66" charset="0"/>
                      </a:endParaRPr>
                    </a:p>
                    <a:p>
                      <a:r>
                        <a:rPr lang="fr-FR" sz="800" b="0" i="0" dirty="0">
                          <a:latin typeface="Comic Sans MS" panose="030F0702030302020204" pitchFamily="66" charset="0"/>
                        </a:rPr>
                        <a:t>Jeu de piste sur le site archéologique</a:t>
                      </a:r>
                    </a:p>
                    <a:p>
                      <a:r>
                        <a:rPr lang="fr-FR" sz="800" b="0" i="0" dirty="0">
                          <a:latin typeface="Comic Sans MS" panose="030F0702030302020204" pitchFamily="66" charset="0"/>
                        </a:rPr>
                        <a:t>Atelier construction du pont</a:t>
                      </a:r>
                    </a:p>
                    <a:p>
                      <a:r>
                        <a:rPr lang="fr-FR" sz="800" b="0" i="0" dirty="0">
                          <a:latin typeface="Comic Sans MS" panose="030F0702030302020204" pitchFamily="66" charset="0"/>
                        </a:rPr>
                        <a:t>Visite du musée</a:t>
                      </a:r>
                    </a:p>
                  </a:txBody>
                  <a:tcPr/>
                </a:tc>
                <a:tc>
                  <a:txBody>
                    <a:bodyPr/>
                    <a:lstStyle/>
                    <a:p>
                      <a:r>
                        <a:rPr lang="fr-FR" sz="1000" b="0" i="0" dirty="0">
                          <a:latin typeface="Comic Sans MS" panose="030F0702030302020204" pitchFamily="66" charset="0"/>
                        </a:rPr>
                        <a:t>Après le pique – nique :</a:t>
                      </a:r>
                    </a:p>
                    <a:p>
                      <a:r>
                        <a:rPr lang="fr-FR" sz="1000" b="0" i="0" dirty="0">
                          <a:latin typeface="Comic Sans MS" panose="030F0702030302020204" pitchFamily="66" charset="0"/>
                        </a:rPr>
                        <a:t>Suite des activités</a:t>
                      </a:r>
                    </a:p>
                    <a:p>
                      <a:endParaRPr lang="fr-FR" sz="1000" b="0" i="0" dirty="0">
                        <a:latin typeface="Comic Sans MS" panose="030F0702030302020204" pitchFamily="66" charset="0"/>
                      </a:endParaRPr>
                    </a:p>
                    <a:p>
                      <a:r>
                        <a:rPr lang="fr-FR" sz="1000" b="0" i="0" dirty="0">
                          <a:latin typeface="Comic Sans MS" panose="030F0702030302020204" pitchFamily="66" charset="0"/>
                        </a:rPr>
                        <a:t>15h30 : Retour à l’école</a:t>
                      </a:r>
                    </a:p>
                    <a:p>
                      <a:r>
                        <a:rPr lang="fr-FR" sz="1000" b="0" i="0" dirty="0">
                          <a:latin typeface="Comic Sans MS" panose="030F0702030302020204" pitchFamily="66" charset="0"/>
                        </a:rPr>
                        <a:t>16h : Diaporama les constructions romaines activité sur le carnet de bord</a:t>
                      </a:r>
                    </a:p>
                  </a:txBody>
                  <a:tcPr/>
                </a:tc>
                <a:extLst>
                  <a:ext uri="{0D108BD9-81ED-4DB2-BD59-A6C34878D82A}">
                    <a16:rowId xmlns:a16="http://schemas.microsoft.com/office/drawing/2014/main" val="569112410"/>
                  </a:ext>
                </a:extLst>
              </a:tr>
              <a:tr h="1100887">
                <a:tc>
                  <a:txBody>
                    <a:bodyPr/>
                    <a:lstStyle/>
                    <a:p>
                      <a:endParaRPr lang="fr-FR" b="0" i="0">
                        <a:latin typeface="Comic Sans MS" panose="030F0702030302020204" pitchFamily="66" charset="0"/>
                      </a:endParaRPr>
                    </a:p>
                  </a:txBody>
                  <a:tcPr/>
                </a:tc>
                <a:tc>
                  <a:txBody>
                    <a:bodyPr/>
                    <a:lstStyle/>
                    <a:p>
                      <a:endParaRPr lang="fr-FR" sz="1200" b="0" i="0" dirty="0">
                        <a:latin typeface="Comic Sans MS" panose="030F0702030302020204" pitchFamily="66" charset="0"/>
                      </a:endParaRPr>
                    </a:p>
                  </a:txBody>
                  <a:tcPr/>
                </a:tc>
                <a:tc>
                  <a:txBody>
                    <a:bodyPr/>
                    <a:lstStyle/>
                    <a:p>
                      <a:r>
                        <a:rPr lang="fr-FR" sz="1000" b="0" i="0" dirty="0">
                          <a:latin typeface="Comic Sans MS" panose="030F0702030302020204" pitchFamily="66" charset="0"/>
                        </a:rPr>
                        <a:t>Après le pique – nique</a:t>
                      </a:r>
                    </a:p>
                    <a:p>
                      <a:r>
                        <a:rPr lang="fr-FR" sz="800" b="0" i="0" dirty="0">
                          <a:latin typeface="Comic Sans MS" panose="030F0702030302020204" pitchFamily="66" charset="0"/>
                        </a:rPr>
                        <a:t>Nous suivons le Vidourle</a:t>
                      </a:r>
                    </a:p>
                    <a:p>
                      <a:r>
                        <a:rPr lang="fr-FR" sz="800" b="0" i="0" dirty="0">
                          <a:latin typeface="Comic Sans MS" panose="030F0702030302020204" pitchFamily="66" charset="0"/>
                        </a:rPr>
                        <a:t>jusqu’à la mer</a:t>
                      </a:r>
                    </a:p>
                    <a:p>
                      <a:r>
                        <a:rPr lang="fr-FR" sz="1000" b="0" i="0" dirty="0">
                          <a:latin typeface="Comic Sans MS" panose="030F0702030302020204" pitchFamily="66" charset="0"/>
                        </a:rPr>
                        <a:t>Plage</a:t>
                      </a:r>
                    </a:p>
                    <a:p>
                      <a:r>
                        <a:rPr lang="fr-FR" sz="1000" b="0" i="0" dirty="0">
                          <a:latin typeface="Comic Sans MS" panose="030F0702030302020204" pitchFamily="66" charset="0"/>
                        </a:rPr>
                        <a:t>15h30 : retour à l’école</a:t>
                      </a:r>
                    </a:p>
                    <a:p>
                      <a:r>
                        <a:rPr lang="fr-FR" sz="1000" b="0" i="0" dirty="0">
                          <a:latin typeface="Comic Sans MS" panose="030F0702030302020204" pitchFamily="66" charset="0"/>
                        </a:rPr>
                        <a:t>16h : activité sur le carnet de bord</a:t>
                      </a:r>
                    </a:p>
                  </a:txBody>
                  <a:tcPr/>
                </a:tc>
                <a:extLst>
                  <a:ext uri="{0D108BD9-81ED-4DB2-BD59-A6C34878D82A}">
                    <a16:rowId xmlns:a16="http://schemas.microsoft.com/office/drawing/2014/main" val="4268753218"/>
                  </a:ext>
                </a:extLst>
              </a:tr>
              <a:tr h="836708">
                <a:tc>
                  <a:txBody>
                    <a:bodyPr/>
                    <a:lstStyle/>
                    <a:p>
                      <a:endParaRPr lang="fr-FR" b="0" i="0">
                        <a:latin typeface="Comic Sans MS" panose="030F0702030302020204" pitchFamily="66" charset="0"/>
                      </a:endParaRPr>
                    </a:p>
                  </a:txBody>
                  <a:tcPr/>
                </a:tc>
                <a:tc>
                  <a:txBody>
                    <a:bodyPr/>
                    <a:lstStyle/>
                    <a:p>
                      <a:r>
                        <a:rPr lang="fr-FR" sz="1000" b="0" i="0" dirty="0">
                          <a:latin typeface="Comic Sans MS" panose="030F0702030302020204" pitchFamily="66" charset="0"/>
                        </a:rPr>
                        <a:t>8h 30 : accueil</a:t>
                      </a:r>
                    </a:p>
                    <a:p>
                      <a:r>
                        <a:rPr lang="fr-FR" sz="1000" b="0" i="0" dirty="0">
                          <a:latin typeface="Comic Sans MS" panose="030F0702030302020204" pitchFamily="66" charset="0"/>
                        </a:rPr>
                        <a:t>8h 45 : départ </a:t>
                      </a:r>
                      <a:r>
                        <a:rPr lang="fr-FR" sz="1000" b="0" i="0" dirty="0" err="1">
                          <a:latin typeface="Comic Sans MS" panose="030F0702030302020204" pitchFamily="66" charset="0"/>
                        </a:rPr>
                        <a:t>Seaquarium</a:t>
                      </a:r>
                      <a:endParaRPr lang="fr-FR" sz="1000" b="0" i="0" dirty="0">
                        <a:latin typeface="Comic Sans MS" panose="030F0702030302020204" pitchFamily="66" charset="0"/>
                      </a:endParaRPr>
                    </a:p>
                    <a:p>
                      <a:r>
                        <a:rPr lang="fr-FR" sz="1000" b="0" i="0" dirty="0">
                          <a:latin typeface="Comic Sans MS" panose="030F0702030302020204" pitchFamily="66" charset="0"/>
                        </a:rPr>
                        <a:t>Visite du </a:t>
                      </a:r>
                      <a:r>
                        <a:rPr lang="fr-FR" sz="1000" b="0" i="0" dirty="0" err="1">
                          <a:latin typeface="Comic Sans MS" panose="030F0702030302020204" pitchFamily="66" charset="0"/>
                        </a:rPr>
                        <a:t>Seaquarium</a:t>
                      </a:r>
                      <a:endParaRPr lang="fr-FR" sz="1000" b="0" i="0" dirty="0">
                        <a:latin typeface="Comic Sans MS" panose="030F0702030302020204" pitchFamily="66" charset="0"/>
                      </a:endParaRPr>
                    </a:p>
                  </a:txBody>
                  <a:tcPr/>
                </a:tc>
                <a:tc>
                  <a:txBody>
                    <a:bodyPr/>
                    <a:lstStyle/>
                    <a:p>
                      <a:r>
                        <a:rPr lang="fr-FR" sz="1000" b="0" i="0" dirty="0">
                          <a:latin typeface="Comic Sans MS" panose="030F0702030302020204" pitchFamily="66" charset="0"/>
                        </a:rPr>
                        <a:t>Après le pique-nique sur la plage retour à l’école.</a:t>
                      </a:r>
                    </a:p>
                    <a:p>
                      <a:endParaRPr lang="fr-FR" sz="1000" b="0" i="0" dirty="0">
                        <a:latin typeface="Comic Sans MS" panose="030F0702030302020204" pitchFamily="66" charset="0"/>
                      </a:endParaRPr>
                    </a:p>
                    <a:p>
                      <a:r>
                        <a:rPr lang="fr-FR" sz="1000" b="0" i="0" dirty="0">
                          <a:latin typeface="Comic Sans MS" panose="030F0702030302020204" pitchFamily="66" charset="0"/>
                        </a:rPr>
                        <a:t>Ateliers scientifiques et artistiques</a:t>
                      </a:r>
                    </a:p>
                  </a:txBody>
                  <a:tcPr/>
                </a:tc>
                <a:extLst>
                  <a:ext uri="{0D108BD9-81ED-4DB2-BD59-A6C34878D82A}">
                    <a16:rowId xmlns:a16="http://schemas.microsoft.com/office/drawing/2014/main" val="3287804483"/>
                  </a:ext>
                </a:extLst>
              </a:tr>
              <a:tr h="856245">
                <a:tc>
                  <a:txBody>
                    <a:bodyPr/>
                    <a:lstStyle/>
                    <a:p>
                      <a:endParaRPr lang="fr-FR" b="0" i="0">
                        <a:latin typeface="Comic Sans MS" panose="030F0702030302020204" pitchFamily="66" charset="0"/>
                      </a:endParaRPr>
                    </a:p>
                  </a:txBody>
                  <a:tcPr/>
                </a:tc>
                <a:tc>
                  <a:txBody>
                    <a:bodyPr/>
                    <a:lstStyle/>
                    <a:p>
                      <a:r>
                        <a:rPr lang="fr-FR" sz="1000" b="0" i="0" dirty="0">
                          <a:latin typeface="Comic Sans MS" panose="030F0702030302020204" pitchFamily="66" charset="0"/>
                        </a:rPr>
                        <a:t>8h 30  Accueil</a:t>
                      </a:r>
                    </a:p>
                    <a:p>
                      <a:r>
                        <a:rPr lang="fr-FR" sz="1000" b="0" i="0" dirty="0">
                          <a:latin typeface="Comic Sans MS" panose="030F0702030302020204" pitchFamily="66" charset="0"/>
                        </a:rPr>
                        <a:t>9h : Départ Scamandre</a:t>
                      </a:r>
                    </a:p>
                    <a:p>
                      <a:r>
                        <a:rPr lang="fr-FR" sz="1000" b="0" i="0" dirty="0">
                          <a:latin typeface="Comic Sans MS" panose="030F0702030302020204" pitchFamily="66" charset="0"/>
                        </a:rPr>
                        <a:t>Parcours nature, animaux et végétaux de la Camargue</a:t>
                      </a:r>
                    </a:p>
                  </a:txBody>
                  <a:tcPr/>
                </a:tc>
                <a:tc>
                  <a:txBody>
                    <a:bodyPr/>
                    <a:lstStyle/>
                    <a:p>
                      <a:r>
                        <a:rPr lang="fr-FR" sz="1000" b="0" i="0" dirty="0">
                          <a:latin typeface="Comic Sans MS" panose="030F0702030302020204" pitchFamily="66" charset="0"/>
                        </a:rPr>
                        <a:t>Après le pique-nique :</a:t>
                      </a:r>
                    </a:p>
                    <a:p>
                      <a:r>
                        <a:rPr lang="fr-FR" sz="1000" b="0" i="0" dirty="0">
                          <a:latin typeface="Comic Sans MS" panose="030F0702030302020204" pitchFamily="66" charset="0"/>
                        </a:rPr>
                        <a:t>Activité pêche à l’épuisette avec un animateur</a:t>
                      </a:r>
                    </a:p>
                    <a:p>
                      <a:r>
                        <a:rPr lang="fr-FR" sz="1000" b="0" i="0" dirty="0">
                          <a:latin typeface="Comic Sans MS" panose="030F0702030302020204" pitchFamily="66" charset="0"/>
                        </a:rPr>
                        <a:t>15h30 : Retour à l’école</a:t>
                      </a:r>
                    </a:p>
                    <a:p>
                      <a:r>
                        <a:rPr lang="fr-FR" sz="1000" b="0" i="0" dirty="0">
                          <a:latin typeface="Comic Sans MS" panose="030F0702030302020204" pitchFamily="66" charset="0"/>
                        </a:rPr>
                        <a:t>16h activité carnet de bord</a:t>
                      </a:r>
                    </a:p>
                  </a:txBody>
                  <a:tcPr/>
                </a:tc>
                <a:extLst>
                  <a:ext uri="{0D108BD9-81ED-4DB2-BD59-A6C34878D82A}">
                    <a16:rowId xmlns:a16="http://schemas.microsoft.com/office/drawing/2014/main" val="664614193"/>
                  </a:ext>
                </a:extLst>
              </a:tr>
              <a:tr h="1009146">
                <a:tc>
                  <a:txBody>
                    <a:bodyPr/>
                    <a:lstStyle/>
                    <a:p>
                      <a:endParaRPr lang="fr-FR" b="0" i="0">
                        <a:latin typeface="Comic Sans MS" panose="030F0702030302020204" pitchFamily="66" charset="0"/>
                      </a:endParaRPr>
                    </a:p>
                  </a:txBody>
                  <a:tcPr/>
                </a:tc>
                <a:tc>
                  <a:txBody>
                    <a:bodyPr/>
                    <a:lstStyle/>
                    <a:p>
                      <a:r>
                        <a:rPr lang="fr-FR" sz="1000" b="0" i="0" dirty="0">
                          <a:latin typeface="Comic Sans MS" panose="030F0702030302020204" pitchFamily="66" charset="0"/>
                        </a:rPr>
                        <a:t>8h30 Accueil</a:t>
                      </a:r>
                    </a:p>
                    <a:p>
                      <a:r>
                        <a:rPr lang="fr-FR" sz="1000" b="0" i="0" dirty="0">
                          <a:latin typeface="Comic Sans MS" panose="030F0702030302020204" pitchFamily="66" charset="0"/>
                        </a:rPr>
                        <a:t>Atelier : écriture, journal de bord des CE1</a:t>
                      </a:r>
                    </a:p>
                    <a:p>
                      <a:r>
                        <a:rPr lang="fr-FR" sz="1000" b="0" i="0" dirty="0">
                          <a:latin typeface="Comic Sans MS" panose="030F0702030302020204" pitchFamily="66" charset="0"/>
                        </a:rPr>
                        <a:t>Suite ateliers scientifiques et artistiques</a:t>
                      </a:r>
                    </a:p>
                  </a:txBody>
                  <a:tcPr/>
                </a:tc>
                <a:tc>
                  <a:txBody>
                    <a:bodyPr/>
                    <a:lstStyle/>
                    <a:p>
                      <a:r>
                        <a:rPr lang="fr-FR" sz="1000" b="0" i="0" dirty="0">
                          <a:latin typeface="Comic Sans MS" panose="030F0702030302020204" pitchFamily="66" charset="0"/>
                        </a:rPr>
                        <a:t>suite ateliers</a:t>
                      </a:r>
                    </a:p>
                    <a:p>
                      <a:r>
                        <a:rPr lang="fr-FR" sz="1000" b="0" i="0" dirty="0">
                          <a:latin typeface="Comic Sans MS" panose="030F0702030302020204" pitchFamily="66" charset="0"/>
                        </a:rPr>
                        <a:t>Jeu : les énigmes au fil de l’eau</a:t>
                      </a:r>
                    </a:p>
                    <a:p>
                      <a:r>
                        <a:rPr lang="fr-FR" sz="1000" b="0" i="0" dirty="0">
                          <a:latin typeface="Comic Sans MS" panose="030F0702030302020204" pitchFamily="66" charset="0"/>
                        </a:rPr>
                        <a:t>Bilan et remise des diplômes</a:t>
                      </a:r>
                    </a:p>
                    <a:p>
                      <a:r>
                        <a:rPr lang="fr-FR" sz="1000" b="0" i="0" dirty="0">
                          <a:latin typeface="Comic Sans MS" panose="030F0702030302020204" pitchFamily="66" charset="0"/>
                        </a:rPr>
                        <a:t>Activité carnet de bord</a:t>
                      </a:r>
                    </a:p>
                  </a:txBody>
                  <a:tcPr/>
                </a:tc>
                <a:extLst>
                  <a:ext uri="{0D108BD9-81ED-4DB2-BD59-A6C34878D82A}">
                    <a16:rowId xmlns:a16="http://schemas.microsoft.com/office/drawing/2014/main" val="2925414821"/>
                  </a:ext>
                </a:extLst>
              </a:tr>
            </a:tbl>
          </a:graphicData>
        </a:graphic>
      </p:graphicFrame>
      <p:sp>
        <p:nvSpPr>
          <p:cNvPr id="5" name="Rectangle 4"/>
          <p:cNvSpPr/>
          <p:nvPr/>
        </p:nvSpPr>
        <p:spPr>
          <a:xfrm>
            <a:off x="4772524" y="3108902"/>
            <a:ext cx="707245" cy="523220"/>
          </a:xfrm>
          <a:prstGeom prst="rect">
            <a:avLst/>
          </a:prstGeom>
        </p:spPr>
        <p:txBody>
          <a:bodyPr wrap="none">
            <a:spAutoFit/>
          </a:bodyPr>
          <a:lstStyle/>
          <a:p>
            <a:r>
              <a:rPr lang="fr-FR" sz="1400" dirty="0">
                <a:latin typeface="Comic Sans MS" panose="030F0702030302020204" pitchFamily="66" charset="0"/>
              </a:rPr>
              <a:t>Lundi</a:t>
            </a:r>
          </a:p>
          <a:p>
            <a:r>
              <a:rPr lang="fr-FR" sz="1400" dirty="0">
                <a:latin typeface="Comic Sans MS" panose="030F0702030302020204" pitchFamily="66" charset="0"/>
              </a:rPr>
              <a:t>15 mai</a:t>
            </a:r>
          </a:p>
        </p:txBody>
      </p:sp>
      <p:sp>
        <p:nvSpPr>
          <p:cNvPr id="6" name="Rectangle 5"/>
          <p:cNvSpPr/>
          <p:nvPr/>
        </p:nvSpPr>
        <p:spPr>
          <a:xfrm>
            <a:off x="4810806" y="4108761"/>
            <a:ext cx="707245" cy="523220"/>
          </a:xfrm>
          <a:prstGeom prst="rect">
            <a:avLst/>
          </a:prstGeom>
        </p:spPr>
        <p:txBody>
          <a:bodyPr wrap="none">
            <a:spAutoFit/>
          </a:bodyPr>
          <a:lstStyle/>
          <a:p>
            <a:r>
              <a:rPr lang="fr-FR" sz="1400" dirty="0">
                <a:latin typeface="Comic Sans MS" panose="030F0702030302020204" pitchFamily="66" charset="0"/>
              </a:rPr>
              <a:t>mardi</a:t>
            </a:r>
          </a:p>
          <a:p>
            <a:r>
              <a:rPr lang="fr-FR" sz="1400" dirty="0">
                <a:latin typeface="Comic Sans MS" panose="030F0702030302020204" pitchFamily="66" charset="0"/>
              </a:rPr>
              <a:t>16 mai</a:t>
            </a:r>
          </a:p>
        </p:txBody>
      </p:sp>
      <p:sp>
        <p:nvSpPr>
          <p:cNvPr id="7" name="Rectangle 6"/>
          <p:cNvSpPr/>
          <p:nvPr/>
        </p:nvSpPr>
        <p:spPr>
          <a:xfrm>
            <a:off x="4810806" y="5108621"/>
            <a:ext cx="707245" cy="523220"/>
          </a:xfrm>
          <a:prstGeom prst="rect">
            <a:avLst/>
          </a:prstGeom>
        </p:spPr>
        <p:txBody>
          <a:bodyPr wrap="none">
            <a:spAutoFit/>
          </a:bodyPr>
          <a:lstStyle/>
          <a:p>
            <a:r>
              <a:rPr lang="fr-FR" sz="1400" dirty="0">
                <a:latin typeface="Comic Sans MS" panose="030F0702030302020204" pitchFamily="66" charset="0"/>
              </a:rPr>
              <a:t>jeudi</a:t>
            </a:r>
          </a:p>
          <a:p>
            <a:r>
              <a:rPr lang="fr-FR" sz="1400" dirty="0">
                <a:latin typeface="Comic Sans MS" panose="030F0702030302020204" pitchFamily="66" charset="0"/>
              </a:rPr>
              <a:t>18 mai</a:t>
            </a:r>
          </a:p>
        </p:txBody>
      </p:sp>
      <p:sp>
        <p:nvSpPr>
          <p:cNvPr id="8" name="Rectangle 7"/>
          <p:cNvSpPr/>
          <p:nvPr/>
        </p:nvSpPr>
        <p:spPr>
          <a:xfrm>
            <a:off x="4772524" y="5959318"/>
            <a:ext cx="939681" cy="523220"/>
          </a:xfrm>
          <a:prstGeom prst="rect">
            <a:avLst/>
          </a:prstGeom>
        </p:spPr>
        <p:txBody>
          <a:bodyPr wrap="none">
            <a:spAutoFit/>
          </a:bodyPr>
          <a:lstStyle/>
          <a:p>
            <a:r>
              <a:rPr lang="fr-FR" sz="1400" dirty="0">
                <a:latin typeface="Comic Sans MS" panose="030F0702030302020204" pitchFamily="66" charset="0"/>
              </a:rPr>
              <a:t>Vendredi</a:t>
            </a:r>
          </a:p>
          <a:p>
            <a:r>
              <a:rPr lang="fr-FR" sz="1400" dirty="0">
                <a:latin typeface="Comic Sans MS" panose="030F0702030302020204" pitchFamily="66" charset="0"/>
              </a:rPr>
              <a:t>19 mai</a:t>
            </a:r>
          </a:p>
        </p:txBody>
      </p:sp>
      <p:sp>
        <p:nvSpPr>
          <p:cNvPr id="9" name="Rectangle 8"/>
          <p:cNvSpPr/>
          <p:nvPr/>
        </p:nvSpPr>
        <p:spPr>
          <a:xfrm>
            <a:off x="5242364" y="545642"/>
            <a:ext cx="346975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Comic Sans MS" panose="030F0702030302020204" pitchFamily="66" charset="0"/>
              </a:rPr>
              <a:t>NOTRE EMPLOI du TEMPS</a:t>
            </a:r>
          </a:p>
        </p:txBody>
      </p:sp>
      <p:sp>
        <p:nvSpPr>
          <p:cNvPr id="10" name="Rectangle 9"/>
          <p:cNvSpPr/>
          <p:nvPr/>
        </p:nvSpPr>
        <p:spPr>
          <a:xfrm>
            <a:off x="5746070" y="2985791"/>
            <a:ext cx="1604927" cy="707886"/>
          </a:xfrm>
          <a:prstGeom prst="rect">
            <a:avLst/>
          </a:prstGeom>
        </p:spPr>
        <p:txBody>
          <a:bodyPr wrap="none">
            <a:spAutoFit/>
          </a:bodyPr>
          <a:lstStyle/>
          <a:p>
            <a:r>
              <a:rPr lang="fr-FR" sz="1000" dirty="0">
                <a:latin typeface="Comic Sans MS" panose="030F0702030302020204" pitchFamily="66" charset="0"/>
              </a:rPr>
              <a:t>8h30 : Accueil</a:t>
            </a:r>
          </a:p>
          <a:p>
            <a:r>
              <a:rPr lang="fr-FR" sz="1000" dirty="0">
                <a:latin typeface="Comic Sans MS" panose="030F0702030302020204" pitchFamily="66" charset="0"/>
              </a:rPr>
              <a:t>9h : Départ Bois du</a:t>
            </a:r>
          </a:p>
          <a:p>
            <a:r>
              <a:rPr lang="fr-FR" sz="1000" dirty="0" err="1">
                <a:latin typeface="Comic Sans MS" panose="030F0702030302020204" pitchFamily="66" charset="0"/>
              </a:rPr>
              <a:t>Boucanet</a:t>
            </a:r>
            <a:endParaRPr lang="fr-FR" sz="1000" dirty="0">
              <a:latin typeface="Comic Sans MS" panose="030F0702030302020204" pitchFamily="66" charset="0"/>
            </a:endParaRPr>
          </a:p>
          <a:p>
            <a:r>
              <a:rPr lang="fr-FR" sz="1000" dirty="0">
                <a:latin typeface="Comic Sans MS" panose="030F0702030302020204" pitchFamily="66" charset="0"/>
              </a:rPr>
              <a:t>Ateliers pêche, paysage</a:t>
            </a:r>
          </a:p>
        </p:txBody>
      </p:sp>
      <p:pic>
        <p:nvPicPr>
          <p:cNvPr id="3074" name="Picture 2" descr="Résultat de recherche d'images pour &quot;gif bateau&quot;"/>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663625" y="1135577"/>
            <a:ext cx="876297" cy="87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0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eluche.info/coloriage/Rome/soldat-romain-centur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92" y="268475"/>
            <a:ext cx="1080461" cy="144017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necteur droit 1"/>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1217608" y="576252"/>
            <a:ext cx="205439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Comic Sans MS" panose="030F0702030302020204" pitchFamily="66" charset="0"/>
              </a:rPr>
              <a:t>Vendredi 12 mai</a:t>
            </a:r>
            <a:endParaRPr lang="fr-FR" sz="1200" dirty="0">
              <a:latin typeface="Comic Sans MS" panose="030F0702030302020204" pitchFamily="66" charset="0"/>
            </a:endParaRPr>
          </a:p>
        </p:txBody>
      </p:sp>
      <p:sp>
        <p:nvSpPr>
          <p:cNvPr id="12" name="Rectangle 11"/>
          <p:cNvSpPr/>
          <p:nvPr/>
        </p:nvSpPr>
        <p:spPr>
          <a:xfrm>
            <a:off x="114299" y="5264681"/>
            <a:ext cx="4572000" cy="1384995"/>
          </a:xfrm>
          <a:prstGeom prst="rect">
            <a:avLst/>
          </a:prstGeom>
        </p:spPr>
        <p:txBody>
          <a:bodyPr>
            <a:spAutoFit/>
          </a:bodyPr>
          <a:lstStyle/>
          <a:p>
            <a:r>
              <a:rPr lang="fr-FR" sz="1400" dirty="0">
                <a:solidFill>
                  <a:srgbClr val="313131"/>
                </a:solidFill>
                <a:latin typeface="Comic Sans MS" panose="030F0702030302020204" pitchFamily="66" charset="0"/>
              </a:rPr>
              <a:t>Situé sur la Via </a:t>
            </a:r>
            <a:r>
              <a:rPr lang="fr-FR" sz="1400" dirty="0" err="1">
                <a:solidFill>
                  <a:srgbClr val="313131"/>
                </a:solidFill>
                <a:latin typeface="Comic Sans MS" panose="030F0702030302020204" pitchFamily="66" charset="0"/>
              </a:rPr>
              <a:t>Domitia</a:t>
            </a:r>
            <a:r>
              <a:rPr lang="fr-FR" sz="1400" dirty="0">
                <a:solidFill>
                  <a:srgbClr val="313131"/>
                </a:solidFill>
                <a:latin typeface="Comic Sans MS" panose="030F0702030302020204" pitchFamily="66" charset="0"/>
              </a:rPr>
              <a:t>, la plus ancienne voie romaine en Gaule qui reliait Rome à Cadix, </a:t>
            </a:r>
            <a:r>
              <a:rPr lang="fr-FR" sz="1400" dirty="0" err="1">
                <a:solidFill>
                  <a:srgbClr val="313131"/>
                </a:solidFill>
                <a:latin typeface="Comic Sans MS" panose="030F0702030302020204" pitchFamily="66" charset="0"/>
              </a:rPr>
              <a:t>Ambrussum</a:t>
            </a:r>
            <a:r>
              <a:rPr lang="fr-FR" sz="1400" dirty="0">
                <a:solidFill>
                  <a:srgbClr val="313131"/>
                </a:solidFill>
                <a:latin typeface="Comic Sans MS" panose="030F0702030302020204" pitchFamily="66" charset="0"/>
              </a:rPr>
              <a:t> est un site archéologique où, il y a 2000 ans, les gallo-romains cohabitaient.</a:t>
            </a:r>
            <a:br>
              <a:rPr lang="fr-FR" sz="1400" dirty="0">
                <a:latin typeface="Comic Sans MS" panose="030F0702030302020204" pitchFamily="66" charset="0"/>
              </a:rPr>
            </a:br>
            <a:r>
              <a:rPr lang="fr-FR" sz="1400" dirty="0">
                <a:solidFill>
                  <a:srgbClr val="313131"/>
                </a:solidFill>
                <a:latin typeface="Comic Sans MS" panose="030F0702030302020204" pitchFamily="66" charset="0"/>
              </a:rPr>
              <a:t>Nous avons découvert : le pont </a:t>
            </a:r>
            <a:r>
              <a:rPr lang="fr-FR" sz="1400" dirty="0" err="1">
                <a:solidFill>
                  <a:srgbClr val="313131"/>
                </a:solidFill>
                <a:latin typeface="Comic Sans MS" panose="030F0702030302020204" pitchFamily="66" charset="0"/>
              </a:rPr>
              <a:t>Ambroix</a:t>
            </a:r>
            <a:r>
              <a:rPr lang="fr-FR" sz="1400" dirty="0">
                <a:solidFill>
                  <a:srgbClr val="313131"/>
                </a:solidFill>
                <a:latin typeface="Comic Sans MS" panose="030F0702030302020204" pitchFamily="66" charset="0"/>
              </a:rPr>
              <a:t> construit par les Romains.</a:t>
            </a:r>
            <a:endParaRPr lang="fr-FR" sz="1400" dirty="0">
              <a:latin typeface="Comic Sans MS" panose="030F0702030302020204" pitchFamily="66" charset="0"/>
            </a:endParaRPr>
          </a:p>
        </p:txBody>
      </p:sp>
      <p:sp>
        <p:nvSpPr>
          <p:cNvPr id="14" name="Rectangle : coins arrondis 13"/>
          <p:cNvSpPr/>
          <p:nvPr/>
        </p:nvSpPr>
        <p:spPr>
          <a:xfrm>
            <a:off x="114299" y="927005"/>
            <a:ext cx="4251224" cy="4294700"/>
          </a:xfrm>
          <a:prstGeom prst="roundRect">
            <a:avLst/>
          </a:prstGeom>
          <a:ln w="28575">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Rectangle 14"/>
          <p:cNvSpPr/>
          <p:nvPr/>
        </p:nvSpPr>
        <p:spPr>
          <a:xfrm>
            <a:off x="310669" y="988560"/>
            <a:ext cx="3764172" cy="307777"/>
          </a:xfrm>
          <a:prstGeom prst="rect">
            <a:avLst/>
          </a:prstGeom>
        </p:spPr>
        <p:txBody>
          <a:bodyPr wrap="none">
            <a:spAutoFit/>
          </a:bodyPr>
          <a:lstStyle/>
          <a:p>
            <a:r>
              <a:rPr lang="fr-FR" sz="1400" u="sng" dirty="0">
                <a:latin typeface="Comic Sans MS" panose="030F0702030302020204" pitchFamily="66" charset="0"/>
              </a:rPr>
              <a:t>Dessine ou colle une photo du pont romain :</a:t>
            </a:r>
          </a:p>
        </p:txBody>
      </p:sp>
      <p:sp>
        <p:nvSpPr>
          <p:cNvPr id="17" name="Rectangle 16"/>
          <p:cNvSpPr/>
          <p:nvPr/>
        </p:nvSpPr>
        <p:spPr>
          <a:xfrm>
            <a:off x="4585855" y="371373"/>
            <a:ext cx="4717958" cy="1384995"/>
          </a:xfrm>
          <a:prstGeom prst="rect">
            <a:avLst/>
          </a:prstGeom>
        </p:spPr>
        <p:txBody>
          <a:bodyPr wrap="none">
            <a:spAutoFit/>
          </a:bodyPr>
          <a:lstStyle/>
          <a:p>
            <a:r>
              <a:rPr lang="fr-FR" sz="1400" u="sng" dirty="0">
                <a:latin typeface="Comic Sans MS" panose="030F0702030302020204" pitchFamily="66" charset="0"/>
              </a:rPr>
              <a:t>Ecris une phrase pour raconter l’atelier construction</a:t>
            </a:r>
          </a:p>
          <a:p>
            <a:r>
              <a:rPr lang="fr-FR" sz="1400" u="sng" dirty="0">
                <a:latin typeface="Comic Sans MS" panose="030F0702030302020204" pitchFamily="66" charset="0"/>
              </a:rPr>
              <a:t>du pont :</a:t>
            </a:r>
          </a:p>
          <a:p>
            <a:endParaRPr lang="fr-FR" sz="1400" u="sng" dirty="0">
              <a:latin typeface="Comic Sans MS" panose="030F0702030302020204" pitchFamily="66" charset="0"/>
            </a:endParaRPr>
          </a:p>
          <a:p>
            <a:r>
              <a:rPr lang="fr-FR" sz="1400" dirty="0">
                <a:latin typeface="Comic Sans MS" panose="030F0702030302020204" pitchFamily="66" charset="0"/>
              </a:rPr>
              <a:t>.....................................................................................................</a:t>
            </a:r>
          </a:p>
          <a:p>
            <a:endParaRPr lang="fr-FR" sz="1400" dirty="0">
              <a:latin typeface="Comic Sans MS" panose="030F0702030302020204" pitchFamily="66" charset="0"/>
            </a:endParaRPr>
          </a:p>
          <a:p>
            <a:r>
              <a:rPr lang="fr-FR" sz="1400" dirty="0">
                <a:latin typeface="Comic Sans MS" panose="030F0702030302020204" pitchFamily="66" charset="0"/>
              </a:rPr>
              <a:t>………………………………………………………………………………………………..</a:t>
            </a:r>
          </a:p>
        </p:txBody>
      </p:sp>
      <p:sp>
        <p:nvSpPr>
          <p:cNvPr id="18" name="Rectangle 17"/>
          <p:cNvSpPr/>
          <p:nvPr/>
        </p:nvSpPr>
        <p:spPr>
          <a:xfrm>
            <a:off x="4641822" y="1876229"/>
            <a:ext cx="4717958" cy="1169551"/>
          </a:xfrm>
          <a:prstGeom prst="rect">
            <a:avLst/>
          </a:prstGeom>
        </p:spPr>
        <p:txBody>
          <a:bodyPr wrap="none">
            <a:spAutoFit/>
          </a:bodyPr>
          <a:lstStyle/>
          <a:p>
            <a:r>
              <a:rPr lang="fr-FR" sz="1400" u="sng" dirty="0">
                <a:latin typeface="Comic Sans MS" panose="030F0702030302020204" pitchFamily="66" charset="0"/>
              </a:rPr>
              <a:t>Ecris une phrase pour raconter le jeu de piste :</a:t>
            </a:r>
          </a:p>
          <a:p>
            <a:endParaRPr lang="fr-FR" sz="1400" u="sng" dirty="0">
              <a:latin typeface="Comic Sans MS" panose="030F0702030302020204" pitchFamily="66" charset="0"/>
            </a:endParaRPr>
          </a:p>
          <a:p>
            <a:r>
              <a:rPr lang="fr-FR" sz="1400" dirty="0">
                <a:latin typeface="Comic Sans MS" panose="030F0702030302020204" pitchFamily="66" charset="0"/>
              </a:rPr>
              <a:t>...................................................................................................</a:t>
            </a:r>
          </a:p>
          <a:p>
            <a:endParaRPr lang="fr-FR" sz="1400" dirty="0">
              <a:latin typeface="Comic Sans MS" panose="030F0702030302020204" pitchFamily="66" charset="0"/>
            </a:endParaRPr>
          </a:p>
          <a:p>
            <a:r>
              <a:rPr lang="fr-FR" sz="1400" dirty="0">
                <a:latin typeface="Comic Sans MS" panose="030F0702030302020204" pitchFamily="66" charset="0"/>
              </a:rPr>
              <a:t>……………………………………………………………………………………………….</a:t>
            </a:r>
          </a:p>
        </p:txBody>
      </p:sp>
      <p:sp>
        <p:nvSpPr>
          <p:cNvPr id="19" name="Rectangle 18"/>
          <p:cNvSpPr/>
          <p:nvPr/>
        </p:nvSpPr>
        <p:spPr>
          <a:xfrm>
            <a:off x="4585855" y="5534714"/>
            <a:ext cx="4581703" cy="116955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u="sng" dirty="0">
                <a:latin typeface="Comic Sans MS" panose="030F0702030302020204" pitchFamily="66" charset="0"/>
              </a:rPr>
              <a:t>Si tu es intéressé par les constructions romaines, tu</a:t>
            </a:r>
          </a:p>
          <a:p>
            <a:r>
              <a:rPr lang="fr-FR" sz="1400" u="sng" dirty="0">
                <a:latin typeface="Comic Sans MS" panose="030F0702030302020204" pitchFamily="66" charset="0"/>
              </a:rPr>
              <a:t>peux regarder la vidéo « C’est pas sorcier, le pont du</a:t>
            </a:r>
          </a:p>
          <a:p>
            <a:r>
              <a:rPr lang="fr-FR" sz="1400" u="sng" dirty="0">
                <a:latin typeface="Comic Sans MS" panose="030F0702030302020204" pitchFamily="66" charset="0"/>
              </a:rPr>
              <a:t>Gard et les arènes de Nîmes »</a:t>
            </a:r>
          </a:p>
          <a:p>
            <a:r>
              <a:rPr lang="fr-FR" sz="1400" dirty="0" err="1">
                <a:latin typeface="Comic Sans MS" panose="030F0702030302020204" pitchFamily="66" charset="0"/>
              </a:rPr>
              <a:t>ReCreatisse</a:t>
            </a:r>
            <a:r>
              <a:rPr lang="fr-FR" sz="1400" dirty="0">
                <a:latin typeface="Comic Sans MS" panose="030F0702030302020204" pitchFamily="66" charset="0"/>
              </a:rPr>
              <a:t> : </a:t>
            </a:r>
            <a:r>
              <a:rPr lang="fr-FR" sz="1400" i="1" dirty="0">
                <a:latin typeface="Comic Sans MS" panose="030F0702030302020204" pitchFamily="66" charset="0"/>
              </a:rPr>
              <a:t>Questionner le monde - temps</a:t>
            </a:r>
          </a:p>
          <a:p>
            <a:r>
              <a:rPr lang="fr-FR" sz="1400" i="1" dirty="0">
                <a:latin typeface="Comic Sans MS" panose="030F0702030302020204" pitchFamily="66" charset="0"/>
              </a:rPr>
              <a:t>L’antiquité, les gaulois et les romains</a:t>
            </a:r>
          </a:p>
        </p:txBody>
      </p:sp>
      <p:sp>
        <p:nvSpPr>
          <p:cNvPr id="16" name="Rectangle 15"/>
          <p:cNvSpPr/>
          <p:nvPr/>
        </p:nvSpPr>
        <p:spPr>
          <a:xfrm>
            <a:off x="5170300" y="3165641"/>
            <a:ext cx="322030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Activité : l’eau à travers le temps</a:t>
            </a:r>
          </a:p>
        </p:txBody>
      </p:sp>
      <p:sp>
        <p:nvSpPr>
          <p:cNvPr id="20" name="Rectangle 19"/>
          <p:cNvSpPr/>
          <p:nvPr/>
        </p:nvSpPr>
        <p:spPr>
          <a:xfrm>
            <a:off x="4595558" y="3534973"/>
            <a:ext cx="4708255" cy="2031325"/>
          </a:xfrm>
          <a:prstGeom prst="rect">
            <a:avLst/>
          </a:prstGeom>
        </p:spPr>
        <p:txBody>
          <a:bodyPr wrap="square">
            <a:spAutoFit/>
          </a:bodyPr>
          <a:lstStyle/>
          <a:p>
            <a:r>
              <a:rPr lang="fr-FR" sz="1400" dirty="0">
                <a:latin typeface="Comic Sans MS" panose="030F0702030302020204" pitchFamily="66" charset="0"/>
              </a:rPr>
              <a:t>Découpe  puis retrouve l’ordre du texte et numérote .</a:t>
            </a:r>
            <a:r>
              <a:rPr lang="fr-FR" dirty="0"/>
              <a:t> </a:t>
            </a:r>
            <a:r>
              <a:rPr lang="fr-FR" sz="1400" dirty="0">
                <a:latin typeface="Comic Sans MS" panose="030F0702030302020204" pitchFamily="66" charset="0"/>
              </a:rPr>
              <a:t>Range tes étiquettes dans l’enveloppe au dos de cette page pour ne pas les perdre.</a:t>
            </a:r>
          </a:p>
          <a:p>
            <a:r>
              <a:rPr lang="fr-FR" sz="1400" dirty="0">
                <a:latin typeface="Comic Sans MS" panose="030F0702030302020204" pitchFamily="66" charset="0"/>
              </a:rPr>
              <a:t>Indice : frise chronologique dans le couloir.</a:t>
            </a:r>
            <a:endParaRPr lang="fr-FR" dirty="0"/>
          </a:p>
          <a:p>
            <a:r>
              <a:rPr lang="fr-FR" b="1" u="sng" dirty="0"/>
              <a:t>Devoirs pour lundi 15 mai :</a:t>
            </a:r>
          </a:p>
          <a:p>
            <a:r>
              <a:rPr lang="fr-FR" sz="1600" u="sng" dirty="0"/>
              <a:t>Lecture du texte </a:t>
            </a:r>
            <a:r>
              <a:rPr lang="fr-FR" sz="1600" dirty="0"/>
              <a:t>: L’eau à travers le temps</a:t>
            </a:r>
          </a:p>
          <a:p>
            <a:r>
              <a:rPr lang="fr-FR" sz="1600" u="sng" dirty="0"/>
              <a:t>Maths</a:t>
            </a:r>
            <a:r>
              <a:rPr lang="fr-FR" sz="1600" dirty="0"/>
              <a:t> : coloriage codé, les chiffres romains</a:t>
            </a:r>
          </a:p>
          <a:p>
            <a:r>
              <a:rPr lang="fr-FR" sz="1600" dirty="0"/>
              <a:t>Carnet de bord complété jusqu’à la page 4</a:t>
            </a:r>
          </a:p>
        </p:txBody>
      </p:sp>
      <p:sp>
        <p:nvSpPr>
          <p:cNvPr id="21" name="Ellipse 20"/>
          <p:cNvSpPr/>
          <p:nvPr/>
        </p:nvSpPr>
        <p:spPr>
          <a:xfrm>
            <a:off x="4032433" y="6379923"/>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1</a:t>
            </a:r>
          </a:p>
        </p:txBody>
      </p:sp>
      <p:sp>
        <p:nvSpPr>
          <p:cNvPr id="23" name="Ellipse 22"/>
          <p:cNvSpPr/>
          <p:nvPr/>
        </p:nvSpPr>
        <p:spPr>
          <a:xfrm>
            <a:off x="8514637" y="6368775"/>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2</a:t>
            </a:r>
          </a:p>
        </p:txBody>
      </p:sp>
    </p:spTree>
    <p:extLst>
      <p:ext uri="{BB962C8B-B14F-4D97-AF65-F5344CB8AC3E}">
        <p14:creationId xmlns:p14="http://schemas.microsoft.com/office/powerpoint/2010/main" val="351344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86342" y="5228034"/>
            <a:ext cx="4581703" cy="1815882"/>
          </a:xfrm>
          <a:prstGeom prst="rect">
            <a:avLst/>
          </a:prstGeom>
        </p:spPr>
        <p:txBody>
          <a:bodyPr wrap="none">
            <a:spAutoFit/>
          </a:bodyPr>
          <a:lstStyle/>
          <a:p>
            <a:r>
              <a:rPr lang="fr-FR" sz="1600" u="sng" dirty="0">
                <a:latin typeface="Comic Sans MS" panose="030F0702030302020204" pitchFamily="66" charset="0"/>
              </a:rPr>
              <a:t>Souligne le verbe en rouge et entoure le sujet</a:t>
            </a:r>
          </a:p>
          <a:p>
            <a:r>
              <a:rPr lang="fr-FR" sz="1600" u="sng" dirty="0">
                <a:latin typeface="Comic Sans MS" panose="030F0702030302020204" pitchFamily="66" charset="0"/>
              </a:rPr>
              <a:t>en bleu :</a:t>
            </a:r>
          </a:p>
          <a:p>
            <a:endParaRPr lang="fr-FR" sz="1600" u="sng" dirty="0">
              <a:latin typeface="Comic Sans MS" panose="030F0702030302020204" pitchFamily="66" charset="0"/>
            </a:endParaRPr>
          </a:p>
          <a:p>
            <a:r>
              <a:rPr lang="fr-FR" sz="1600" dirty="0">
                <a:latin typeface="Comic Sans MS" panose="030F0702030302020204" pitchFamily="66" charset="0"/>
              </a:rPr>
              <a:t>Les Romains construisaient des routes pavées.</a:t>
            </a:r>
          </a:p>
          <a:p>
            <a:endParaRPr lang="fr-FR" sz="1600" dirty="0">
              <a:latin typeface="Comic Sans MS" panose="030F0702030302020204" pitchFamily="66" charset="0"/>
            </a:endParaRPr>
          </a:p>
          <a:p>
            <a:r>
              <a:rPr lang="fr-FR" sz="1600" dirty="0">
                <a:latin typeface="Comic Sans MS" panose="030F0702030302020204" pitchFamily="66" charset="0"/>
              </a:rPr>
              <a:t>Les bateaux transportaient les marchandises.</a:t>
            </a:r>
          </a:p>
          <a:p>
            <a:endParaRPr lang="fr-FR" sz="1600" dirty="0">
              <a:latin typeface="Comic Sans MS" panose="030F0702030302020204" pitchFamily="66" charset="0"/>
            </a:endParaRPr>
          </a:p>
        </p:txBody>
      </p:sp>
      <p:cxnSp>
        <p:nvCxnSpPr>
          <p:cNvPr id="2" name="Connecteur droit 1"/>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050" name="Picture 2" descr="Coloriage magique aux chiffres rom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0128"/>
            <a:ext cx="4227403" cy="59781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100" y="534375"/>
            <a:ext cx="4407876" cy="177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600"/>
          </a:p>
        </p:txBody>
      </p:sp>
      <p:sp>
        <p:nvSpPr>
          <p:cNvPr id="5" name="Rectangle 4"/>
          <p:cNvSpPr/>
          <p:nvPr/>
        </p:nvSpPr>
        <p:spPr>
          <a:xfrm>
            <a:off x="348637" y="608348"/>
            <a:ext cx="582211" cy="163121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dirty="0"/>
              <a:t>I 1</a:t>
            </a:r>
          </a:p>
          <a:p>
            <a:r>
              <a:rPr lang="fr-FR" sz="2000" dirty="0"/>
              <a:t>II 2</a:t>
            </a:r>
          </a:p>
          <a:p>
            <a:r>
              <a:rPr lang="fr-FR" sz="2000" dirty="0"/>
              <a:t>III 3</a:t>
            </a:r>
          </a:p>
          <a:p>
            <a:r>
              <a:rPr lang="fr-FR" sz="2000" dirty="0"/>
              <a:t>IV 4</a:t>
            </a:r>
          </a:p>
          <a:p>
            <a:r>
              <a:rPr lang="fr-FR" sz="2000" dirty="0"/>
              <a:t>V 5</a:t>
            </a:r>
          </a:p>
        </p:txBody>
      </p:sp>
      <p:sp>
        <p:nvSpPr>
          <p:cNvPr id="10" name="Rectangle 9"/>
          <p:cNvSpPr/>
          <p:nvPr/>
        </p:nvSpPr>
        <p:spPr>
          <a:xfrm>
            <a:off x="1206935" y="645353"/>
            <a:ext cx="710451" cy="163121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dirty="0"/>
              <a:t>VI 6</a:t>
            </a:r>
          </a:p>
          <a:p>
            <a:r>
              <a:rPr lang="fr-FR" sz="2000" dirty="0"/>
              <a:t>VII 7</a:t>
            </a:r>
          </a:p>
          <a:p>
            <a:r>
              <a:rPr lang="fr-FR" sz="2000" dirty="0"/>
              <a:t>VIII 8</a:t>
            </a:r>
          </a:p>
          <a:p>
            <a:r>
              <a:rPr lang="fr-FR" sz="2000" dirty="0"/>
              <a:t>IX 9</a:t>
            </a:r>
          </a:p>
          <a:p>
            <a:r>
              <a:rPr lang="fr-FR" sz="2000" dirty="0"/>
              <a:t>X 10</a:t>
            </a:r>
          </a:p>
        </p:txBody>
      </p:sp>
      <p:sp>
        <p:nvSpPr>
          <p:cNvPr id="15" name="Rectangle 14"/>
          <p:cNvSpPr/>
          <p:nvPr/>
        </p:nvSpPr>
        <p:spPr>
          <a:xfrm>
            <a:off x="3129945" y="534375"/>
            <a:ext cx="958917" cy="584775"/>
          </a:xfrm>
          <a:prstGeom prst="rect">
            <a:avLst/>
          </a:prstGeom>
        </p:spPr>
        <p:txBody>
          <a:bodyPr wrap="none">
            <a:spAutoFit/>
          </a:bodyPr>
          <a:lstStyle/>
          <a:p>
            <a:r>
              <a:rPr lang="fr-FR" sz="1600" dirty="0">
                <a:latin typeface="Berlin Sans FB" panose="020E0602020502020306" pitchFamily="34" charset="0"/>
              </a:rPr>
              <a:t>1 - blanc</a:t>
            </a:r>
          </a:p>
          <a:p>
            <a:r>
              <a:rPr lang="fr-FR" sz="1600" dirty="0">
                <a:latin typeface="Berlin Sans FB" panose="020E0602020502020306" pitchFamily="34" charset="0"/>
              </a:rPr>
              <a:t>2 - rouge</a:t>
            </a:r>
          </a:p>
        </p:txBody>
      </p:sp>
      <p:sp>
        <p:nvSpPr>
          <p:cNvPr id="16" name="Rectangle 15"/>
          <p:cNvSpPr/>
          <p:nvPr/>
        </p:nvSpPr>
        <p:spPr>
          <a:xfrm>
            <a:off x="3120500" y="1043118"/>
            <a:ext cx="1345240" cy="584775"/>
          </a:xfrm>
          <a:prstGeom prst="rect">
            <a:avLst/>
          </a:prstGeom>
        </p:spPr>
        <p:txBody>
          <a:bodyPr wrap="none">
            <a:spAutoFit/>
          </a:bodyPr>
          <a:lstStyle/>
          <a:p>
            <a:r>
              <a:rPr lang="fr-FR" sz="1600" dirty="0">
                <a:latin typeface="Berlin Sans FB" panose="020E0602020502020306" pitchFamily="34" charset="0"/>
              </a:rPr>
              <a:t>3 - vert</a:t>
            </a:r>
          </a:p>
          <a:p>
            <a:r>
              <a:rPr lang="fr-FR" sz="1600" dirty="0">
                <a:latin typeface="Berlin Sans FB" panose="020E0602020502020306" pitchFamily="34" charset="0"/>
              </a:rPr>
              <a:t>4 - bleu foncé</a:t>
            </a:r>
          </a:p>
        </p:txBody>
      </p:sp>
      <p:sp>
        <p:nvSpPr>
          <p:cNvPr id="17" name="Rectangle 16"/>
          <p:cNvSpPr/>
          <p:nvPr/>
        </p:nvSpPr>
        <p:spPr>
          <a:xfrm>
            <a:off x="3120500" y="1530395"/>
            <a:ext cx="1241045" cy="584775"/>
          </a:xfrm>
          <a:prstGeom prst="rect">
            <a:avLst/>
          </a:prstGeom>
        </p:spPr>
        <p:txBody>
          <a:bodyPr wrap="none">
            <a:spAutoFit/>
          </a:bodyPr>
          <a:lstStyle/>
          <a:p>
            <a:r>
              <a:rPr lang="fr-FR" sz="1600" dirty="0">
                <a:latin typeface="Berlin Sans FB" panose="020E0602020502020306" pitchFamily="34" charset="0"/>
              </a:rPr>
              <a:t>5 - bleu clair</a:t>
            </a:r>
          </a:p>
          <a:p>
            <a:r>
              <a:rPr lang="fr-FR" sz="1600" dirty="0">
                <a:latin typeface="Berlin Sans FB" panose="020E0602020502020306" pitchFamily="34" charset="0"/>
              </a:rPr>
              <a:t>6 - gris</a:t>
            </a:r>
          </a:p>
        </p:txBody>
      </p:sp>
      <p:sp>
        <p:nvSpPr>
          <p:cNvPr id="18" name="Rectangle 17"/>
          <p:cNvSpPr/>
          <p:nvPr/>
        </p:nvSpPr>
        <p:spPr>
          <a:xfrm>
            <a:off x="3120500" y="1986780"/>
            <a:ext cx="986167" cy="830997"/>
          </a:xfrm>
          <a:prstGeom prst="rect">
            <a:avLst/>
          </a:prstGeom>
        </p:spPr>
        <p:txBody>
          <a:bodyPr wrap="none">
            <a:spAutoFit/>
          </a:bodyPr>
          <a:lstStyle/>
          <a:p>
            <a:r>
              <a:rPr lang="fr-FR" sz="1600" dirty="0">
                <a:latin typeface="Berlin Sans FB" panose="020E0602020502020306" pitchFamily="34" charset="0"/>
              </a:rPr>
              <a:t>7 -  jaune</a:t>
            </a:r>
          </a:p>
          <a:p>
            <a:endParaRPr lang="fr-FR" sz="1600" dirty="0">
              <a:latin typeface="Berlin Sans FB" panose="020E0602020502020306" pitchFamily="34" charset="0"/>
            </a:endParaRPr>
          </a:p>
          <a:p>
            <a:endParaRPr lang="fr-FR" sz="1600" dirty="0">
              <a:latin typeface="Berlin Sans FB" panose="020E0602020502020306" pitchFamily="34" charset="0"/>
            </a:endParaRPr>
          </a:p>
        </p:txBody>
      </p:sp>
      <p:sp>
        <p:nvSpPr>
          <p:cNvPr id="19" name="Rectangle 18"/>
          <p:cNvSpPr/>
          <p:nvPr/>
        </p:nvSpPr>
        <p:spPr>
          <a:xfrm>
            <a:off x="5052969" y="546247"/>
            <a:ext cx="366985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Mes dessins ou photos sur l’Antiquité</a:t>
            </a:r>
          </a:p>
        </p:txBody>
      </p:sp>
      <p:sp>
        <p:nvSpPr>
          <p:cNvPr id="21" name="Ellipse 20"/>
          <p:cNvSpPr/>
          <p:nvPr/>
        </p:nvSpPr>
        <p:spPr>
          <a:xfrm>
            <a:off x="4027196" y="6356744"/>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3</a:t>
            </a:r>
          </a:p>
        </p:txBody>
      </p:sp>
      <p:sp>
        <p:nvSpPr>
          <p:cNvPr id="22" name="Ellipse 21"/>
          <p:cNvSpPr/>
          <p:nvPr/>
        </p:nvSpPr>
        <p:spPr>
          <a:xfrm>
            <a:off x="8450960" y="4857483"/>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4</a:t>
            </a:r>
          </a:p>
        </p:txBody>
      </p:sp>
    </p:spTree>
    <p:extLst>
      <p:ext uri="{BB962C8B-B14F-4D97-AF65-F5344CB8AC3E}">
        <p14:creationId xmlns:p14="http://schemas.microsoft.com/office/powerpoint/2010/main" val="9602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1379841" y="465143"/>
            <a:ext cx="170606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Comic Sans MS" panose="030F0702030302020204" pitchFamily="66" charset="0"/>
              </a:rPr>
              <a:t>Lundi 15  mai</a:t>
            </a:r>
            <a:endParaRPr lang="fr-FR" sz="1200" dirty="0">
              <a:latin typeface="Comic Sans MS" panose="030F0702030302020204" pitchFamily="66" charset="0"/>
            </a:endParaRPr>
          </a:p>
        </p:txBody>
      </p:sp>
      <p:sp>
        <p:nvSpPr>
          <p:cNvPr id="4" name="Rectangle 3"/>
          <p:cNvSpPr/>
          <p:nvPr/>
        </p:nvSpPr>
        <p:spPr>
          <a:xfrm>
            <a:off x="203827" y="1140565"/>
            <a:ext cx="4336444" cy="338554"/>
          </a:xfrm>
          <a:prstGeom prst="rect">
            <a:avLst/>
          </a:prstGeom>
        </p:spPr>
        <p:txBody>
          <a:bodyPr wrap="none">
            <a:spAutoFit/>
          </a:bodyPr>
          <a:lstStyle/>
          <a:p>
            <a:r>
              <a:rPr lang="fr-FR" sz="1600" u="sng" dirty="0">
                <a:latin typeface="Comic Sans MS" panose="030F0702030302020204" pitchFamily="66" charset="0"/>
              </a:rPr>
              <a:t>Observe le paysage et complète le tableau :</a:t>
            </a:r>
          </a:p>
        </p:txBody>
      </p:sp>
      <p:graphicFrame>
        <p:nvGraphicFramePr>
          <p:cNvPr id="5" name="Tableau 4"/>
          <p:cNvGraphicFramePr>
            <a:graphicFrameLocks noGrp="1"/>
          </p:cNvGraphicFramePr>
          <p:nvPr>
            <p:extLst>
              <p:ext uri="{D42A27DB-BD31-4B8C-83A1-F6EECF244321}">
                <p14:modId xmlns:p14="http://schemas.microsoft.com/office/powerpoint/2010/main" val="1606609595"/>
              </p:ext>
            </p:extLst>
          </p:nvPr>
        </p:nvGraphicFramePr>
        <p:xfrm>
          <a:off x="177942" y="1417204"/>
          <a:ext cx="4336444" cy="5380638"/>
        </p:xfrm>
        <a:graphic>
          <a:graphicData uri="http://schemas.openxmlformats.org/drawingml/2006/table">
            <a:tbl>
              <a:tblPr firstRow="1" bandRow="1">
                <a:tableStyleId>{5940675A-B579-460E-94D1-54222C63F5DA}</a:tableStyleId>
              </a:tblPr>
              <a:tblGrid>
                <a:gridCol w="2168222">
                  <a:extLst>
                    <a:ext uri="{9D8B030D-6E8A-4147-A177-3AD203B41FA5}">
                      <a16:colId xmlns:a16="http://schemas.microsoft.com/office/drawing/2014/main" val="515204949"/>
                    </a:ext>
                  </a:extLst>
                </a:gridCol>
                <a:gridCol w="2168222">
                  <a:extLst>
                    <a:ext uri="{9D8B030D-6E8A-4147-A177-3AD203B41FA5}">
                      <a16:colId xmlns:a16="http://schemas.microsoft.com/office/drawing/2014/main" val="3715979781"/>
                    </a:ext>
                  </a:extLst>
                </a:gridCol>
              </a:tblGrid>
              <a:tr h="351438">
                <a:tc>
                  <a:txBody>
                    <a:bodyPr/>
                    <a:lstStyle/>
                    <a:p>
                      <a:r>
                        <a:rPr lang="fr-FR" sz="1200" b="0" i="0" dirty="0">
                          <a:latin typeface="Comic Sans MS" panose="030F0702030302020204" pitchFamily="66" charset="0"/>
                        </a:rPr>
                        <a:t>éléments naturels</a:t>
                      </a:r>
                    </a:p>
                  </a:txBody>
                  <a:tcPr>
                    <a:solidFill>
                      <a:schemeClr val="bg1">
                        <a:lumMod val="85000"/>
                      </a:schemeClr>
                    </a:solidFill>
                  </a:tcPr>
                </a:tc>
                <a:tc>
                  <a:txBody>
                    <a:bodyPr/>
                    <a:lstStyle/>
                    <a:p>
                      <a:r>
                        <a:rPr lang="fr-FR" sz="1200" b="0" i="0" dirty="0">
                          <a:latin typeface="Comic Sans MS" panose="030F0702030302020204" pitchFamily="66" charset="0"/>
                        </a:rPr>
                        <a:t>éléments faits par l’homme</a:t>
                      </a:r>
                    </a:p>
                  </a:txBody>
                  <a:tcPr>
                    <a:solidFill>
                      <a:schemeClr val="bg1">
                        <a:lumMod val="85000"/>
                      </a:schemeClr>
                    </a:solidFill>
                  </a:tcPr>
                </a:tc>
                <a:extLst>
                  <a:ext uri="{0D108BD9-81ED-4DB2-BD59-A6C34878D82A}">
                    <a16:rowId xmlns:a16="http://schemas.microsoft.com/office/drawing/2014/main" val="1240056208"/>
                  </a:ext>
                </a:extLst>
              </a:tr>
              <a:tr h="2653866">
                <a:tc>
                  <a: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txBody>
                  <a:tcPr/>
                </a:tc>
                <a:tc>
                  <a:txBody>
                    <a:bodyPr/>
                    <a:lstStyle/>
                    <a:p>
                      <a:endParaRPr lang="fr-FR" dirty="0"/>
                    </a:p>
                  </a:txBody>
                  <a:tcPr/>
                </a:tc>
                <a:extLst>
                  <a:ext uri="{0D108BD9-81ED-4DB2-BD59-A6C34878D82A}">
                    <a16:rowId xmlns:a16="http://schemas.microsoft.com/office/drawing/2014/main" val="4109605406"/>
                  </a:ext>
                </a:extLst>
              </a:tr>
            </a:tbl>
          </a:graphicData>
        </a:graphic>
      </p:graphicFrame>
      <p:sp>
        <p:nvSpPr>
          <p:cNvPr id="6" name="Rectangle 5"/>
          <p:cNvSpPr/>
          <p:nvPr/>
        </p:nvSpPr>
        <p:spPr>
          <a:xfrm>
            <a:off x="4764505" y="176981"/>
            <a:ext cx="4186990" cy="6620861"/>
          </a:xfrm>
          <a:prstGeom prst="rect">
            <a:avLst/>
          </a:prstGeom>
          <a:ln w="571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rot="16200000">
            <a:off x="3025510" y="4735098"/>
            <a:ext cx="3756156" cy="369332"/>
          </a:xfrm>
          <a:prstGeom prst="rect">
            <a:avLst/>
          </a:prstGeom>
        </p:spPr>
        <p:txBody>
          <a:bodyPr wrap="none">
            <a:spAutoFit/>
          </a:bodyPr>
          <a:lstStyle/>
          <a:p>
            <a:r>
              <a:rPr lang="fr-FR" u="sng" dirty="0">
                <a:latin typeface="Comic Sans MS" panose="030F0702030302020204" pitchFamily="66" charset="0"/>
              </a:rPr>
              <a:t>Observe puis dessine le paysage :</a:t>
            </a:r>
          </a:p>
        </p:txBody>
      </p:sp>
      <p:sp>
        <p:nvSpPr>
          <p:cNvPr id="8" name="Ellipse 7"/>
          <p:cNvSpPr/>
          <p:nvPr/>
        </p:nvSpPr>
        <p:spPr>
          <a:xfrm>
            <a:off x="4027196" y="6356744"/>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5</a:t>
            </a:r>
          </a:p>
        </p:txBody>
      </p:sp>
      <p:sp>
        <p:nvSpPr>
          <p:cNvPr id="9" name="Ellipse 8"/>
          <p:cNvSpPr/>
          <p:nvPr/>
        </p:nvSpPr>
        <p:spPr>
          <a:xfrm rot="16528496">
            <a:off x="8494042" y="6356744"/>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6</a:t>
            </a:r>
          </a:p>
        </p:txBody>
      </p:sp>
      <p:sp>
        <p:nvSpPr>
          <p:cNvPr id="10" name="Rectangle 9"/>
          <p:cNvSpPr/>
          <p:nvPr/>
        </p:nvSpPr>
        <p:spPr>
          <a:xfrm>
            <a:off x="662337" y="809346"/>
            <a:ext cx="336765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LES CE1 qui voulaient voir la mer !</a:t>
            </a:r>
          </a:p>
        </p:txBody>
      </p:sp>
    </p:spTree>
    <p:extLst>
      <p:ext uri="{BB962C8B-B14F-4D97-AF65-F5344CB8AC3E}">
        <p14:creationId xmlns:p14="http://schemas.microsoft.com/office/powerpoint/2010/main" val="356499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86342" y="5228034"/>
            <a:ext cx="4557658" cy="1569660"/>
          </a:xfrm>
          <a:prstGeom prst="rect">
            <a:avLst/>
          </a:prstGeom>
        </p:spPr>
        <p:txBody>
          <a:bodyPr wrap="none">
            <a:spAutoFit/>
          </a:bodyPr>
          <a:lstStyle/>
          <a:p>
            <a:r>
              <a:rPr lang="fr-FR" sz="1600" u="sng" dirty="0">
                <a:latin typeface="Comic Sans MS" panose="030F0702030302020204" pitchFamily="66" charset="0"/>
              </a:rPr>
              <a:t>Souligne le verbe en rouge et entoure le sujet</a:t>
            </a:r>
          </a:p>
          <a:p>
            <a:r>
              <a:rPr lang="fr-FR" sz="1600" u="sng" dirty="0">
                <a:latin typeface="Comic Sans MS" panose="030F0702030302020204" pitchFamily="66" charset="0"/>
              </a:rPr>
              <a:t>en bleu :</a:t>
            </a:r>
          </a:p>
          <a:p>
            <a:endParaRPr lang="fr-FR" sz="1600" u="sng" dirty="0">
              <a:latin typeface="Comic Sans MS" panose="030F0702030302020204" pitchFamily="66" charset="0"/>
            </a:endParaRPr>
          </a:p>
          <a:p>
            <a:r>
              <a:rPr lang="fr-FR" sz="1600" dirty="0">
                <a:latin typeface="Comic Sans MS" panose="030F0702030302020204" pitchFamily="66" charset="0"/>
              </a:rPr>
              <a:t>Les enfants pêchent dans l’étang.</a:t>
            </a:r>
          </a:p>
          <a:p>
            <a:endParaRPr lang="fr-FR" sz="1600" dirty="0">
              <a:latin typeface="Comic Sans MS" panose="030F0702030302020204" pitchFamily="66" charset="0"/>
            </a:endParaRPr>
          </a:p>
          <a:p>
            <a:r>
              <a:rPr lang="fr-FR" sz="1600" dirty="0">
                <a:latin typeface="Comic Sans MS" panose="030F0702030302020204" pitchFamily="66" charset="0"/>
              </a:rPr>
              <a:t>Des petits poissons nagent au fond de l’eau.</a:t>
            </a:r>
          </a:p>
        </p:txBody>
      </p:sp>
      <p:cxnSp>
        <p:nvCxnSpPr>
          <p:cNvPr id="2" name="Connecteur droit 1"/>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026" name="Picture 2" descr="Résultat de recherche d'images pour &quot;noeud de pêcheu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0" y="1419469"/>
            <a:ext cx="2013053" cy="18269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noeud coulant tric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669" y="1376205"/>
            <a:ext cx="2234757" cy="18269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381405" y="3396733"/>
            <a:ext cx="2204450" cy="369332"/>
          </a:xfrm>
          <a:prstGeom prst="rect">
            <a:avLst/>
          </a:prstGeom>
        </p:spPr>
        <p:txBody>
          <a:bodyPr wrap="none">
            <a:spAutoFit/>
          </a:bodyPr>
          <a:lstStyle/>
          <a:p>
            <a:r>
              <a:rPr lang="fr-FR" dirty="0"/>
              <a:t>………………………………..</a:t>
            </a:r>
          </a:p>
        </p:txBody>
      </p:sp>
      <p:sp>
        <p:nvSpPr>
          <p:cNvPr id="6" name="Rectangle 5"/>
          <p:cNvSpPr/>
          <p:nvPr/>
        </p:nvSpPr>
        <p:spPr>
          <a:xfrm>
            <a:off x="19790" y="3396733"/>
            <a:ext cx="2204450" cy="369332"/>
          </a:xfrm>
          <a:prstGeom prst="rect">
            <a:avLst/>
          </a:prstGeom>
        </p:spPr>
        <p:txBody>
          <a:bodyPr wrap="none">
            <a:spAutoFit/>
          </a:bodyPr>
          <a:lstStyle/>
          <a:p>
            <a:r>
              <a:rPr lang="fr-FR" dirty="0"/>
              <a:t>………………………………..</a:t>
            </a:r>
          </a:p>
        </p:txBody>
      </p:sp>
      <p:sp>
        <p:nvSpPr>
          <p:cNvPr id="4" name="Rectangle 3"/>
          <p:cNvSpPr/>
          <p:nvPr/>
        </p:nvSpPr>
        <p:spPr>
          <a:xfrm>
            <a:off x="58145" y="1037651"/>
            <a:ext cx="2533066" cy="338554"/>
          </a:xfrm>
          <a:prstGeom prst="rect">
            <a:avLst/>
          </a:prstGeom>
        </p:spPr>
        <p:txBody>
          <a:bodyPr wrap="none">
            <a:spAutoFit/>
          </a:bodyPr>
          <a:lstStyle/>
          <a:p>
            <a:r>
              <a:rPr lang="fr-FR" sz="1600" u="sng" dirty="0">
                <a:latin typeface="Comic Sans MS" panose="030F0702030302020204" pitchFamily="66" charset="0"/>
              </a:rPr>
              <a:t>Ecris le nom des nœuds :</a:t>
            </a:r>
          </a:p>
        </p:txBody>
      </p:sp>
      <p:pic>
        <p:nvPicPr>
          <p:cNvPr id="1030" name="Picture 6" descr="Résultat de recherche d'images pour &quot;dessin canne à pê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436" y="1241842"/>
            <a:ext cx="937592" cy="9479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description canne àpêch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40" y="3753557"/>
            <a:ext cx="4390276" cy="31044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0316" y="6629400"/>
            <a:ext cx="90236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8145" y="3796822"/>
            <a:ext cx="1554087" cy="302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49285" y="868374"/>
            <a:ext cx="4387740" cy="584775"/>
          </a:xfrm>
          <a:prstGeom prst="rect">
            <a:avLst/>
          </a:prstGeom>
        </p:spPr>
        <p:txBody>
          <a:bodyPr wrap="none">
            <a:spAutoFit/>
          </a:bodyPr>
          <a:lstStyle/>
          <a:p>
            <a:r>
              <a:rPr lang="fr-FR" sz="1600" u="sng" dirty="0">
                <a:latin typeface="Comic Sans MS" panose="030F0702030302020204" pitchFamily="66" charset="0"/>
              </a:rPr>
              <a:t>Dessine l’atelier pêche ou colle une photo de</a:t>
            </a:r>
          </a:p>
          <a:p>
            <a:r>
              <a:rPr lang="fr-FR" sz="1600" u="sng" dirty="0">
                <a:latin typeface="Comic Sans MS" panose="030F0702030302020204" pitchFamily="66" charset="0"/>
              </a:rPr>
              <a:t> l’étang :</a:t>
            </a:r>
          </a:p>
        </p:txBody>
      </p:sp>
      <p:sp>
        <p:nvSpPr>
          <p:cNvPr id="17" name="Rectangle 16"/>
          <p:cNvSpPr/>
          <p:nvPr/>
        </p:nvSpPr>
        <p:spPr>
          <a:xfrm>
            <a:off x="4791" y="4074875"/>
            <a:ext cx="1648208" cy="338554"/>
          </a:xfrm>
          <a:prstGeom prst="rect">
            <a:avLst/>
          </a:prstGeom>
        </p:spPr>
        <p:txBody>
          <a:bodyPr wrap="none">
            <a:spAutoFit/>
          </a:bodyPr>
          <a:lstStyle/>
          <a:p>
            <a:r>
              <a:rPr lang="fr-FR" sz="1600" u="sng" dirty="0">
                <a:latin typeface="Comic Sans MS" panose="030F0702030302020204" pitchFamily="66" charset="0"/>
              </a:rPr>
              <a:t>Ecris les mots :</a:t>
            </a:r>
          </a:p>
        </p:txBody>
      </p:sp>
      <p:sp>
        <p:nvSpPr>
          <p:cNvPr id="18" name="Ellipse 17"/>
          <p:cNvSpPr/>
          <p:nvPr/>
        </p:nvSpPr>
        <p:spPr>
          <a:xfrm>
            <a:off x="4027196" y="6537825"/>
            <a:ext cx="465720" cy="272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7</a:t>
            </a:r>
          </a:p>
        </p:txBody>
      </p:sp>
      <p:sp>
        <p:nvSpPr>
          <p:cNvPr id="19" name="Ellipse 18"/>
          <p:cNvSpPr/>
          <p:nvPr/>
        </p:nvSpPr>
        <p:spPr>
          <a:xfrm>
            <a:off x="8538965" y="6090608"/>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8</a:t>
            </a:r>
          </a:p>
        </p:txBody>
      </p:sp>
    </p:spTree>
    <p:extLst>
      <p:ext uri="{BB962C8B-B14F-4D97-AF65-F5344CB8AC3E}">
        <p14:creationId xmlns:p14="http://schemas.microsoft.com/office/powerpoint/2010/main" val="284747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a:cxnSpLocks/>
          </p:cNvCxnSpPr>
          <p:nvPr/>
        </p:nvCxnSpPr>
        <p:spPr>
          <a:xfrm>
            <a:off x="458585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53227" y="646177"/>
            <a:ext cx="4479395" cy="1569660"/>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fr-FR" sz="1600" dirty="0">
                <a:latin typeface="Comic Sans MS" panose="030F0702030302020204" pitchFamily="66" charset="0"/>
              </a:rPr>
              <a:t>Le Vidourle est un fleuve côtier français des Cévennes, du département du Gard, puis le département de l'Hérault dans sa basse vallée à partir de Boisseron, dans la région Occitanie. Il se jette dans la mer Méditerranée</a:t>
            </a:r>
            <a:r>
              <a:rPr lang="fr-FR" sz="1600" dirty="0">
                <a:solidFill>
                  <a:srgbClr val="222222"/>
                </a:solidFill>
                <a:latin typeface="Arial" panose="020B0604020202020204" pitchFamily="34" charset="0"/>
              </a:rPr>
              <a:t>.</a:t>
            </a:r>
            <a:endParaRPr lang="fr-FR" sz="1600" dirty="0"/>
          </a:p>
        </p:txBody>
      </p:sp>
      <p:pic>
        <p:nvPicPr>
          <p:cNvPr id="2052" name="Picture 4" descr="Résultat de recherche d'images pour &quot;image carte vidourle embouchu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28684" y="1904749"/>
            <a:ext cx="6220960" cy="36936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55" y="3149393"/>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fr-FR" dirty="0">
                <a:solidFill>
                  <a:srgbClr val="222222"/>
                </a:solidFill>
                <a:latin typeface="arial" panose="020B0604020202020204" pitchFamily="34" charset="0"/>
              </a:rPr>
              <a:t>Une </a:t>
            </a:r>
            <a:r>
              <a:rPr lang="fr-FR" b="1" dirty="0">
                <a:solidFill>
                  <a:srgbClr val="222222"/>
                </a:solidFill>
                <a:latin typeface="arial" panose="020B0604020202020204" pitchFamily="34" charset="0"/>
              </a:rPr>
              <a:t>………………………..</a:t>
            </a:r>
            <a:r>
              <a:rPr lang="fr-FR" dirty="0">
                <a:solidFill>
                  <a:srgbClr val="222222"/>
                </a:solidFill>
                <a:latin typeface="arial" panose="020B0604020202020204" pitchFamily="34" charset="0"/>
              </a:rPr>
              <a:t>est le lieu où un cours d'eau se jette dans un lac, une mer, un océan ou un autre cours d'eau.</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254953125"/>
              </p:ext>
            </p:extLst>
          </p:nvPr>
        </p:nvGraphicFramePr>
        <p:xfrm>
          <a:off x="-5" y="2634481"/>
          <a:ext cx="4585860" cy="434822"/>
        </p:xfrm>
        <a:graphic>
          <a:graphicData uri="http://schemas.openxmlformats.org/drawingml/2006/table">
            <a:tbl>
              <a:tblPr firstRow="1" bandRow="1">
                <a:tableStyleId>{5940675A-B579-460E-94D1-54222C63F5DA}</a:tableStyleId>
              </a:tblPr>
              <a:tblGrid>
                <a:gridCol w="458586">
                  <a:extLst>
                    <a:ext uri="{9D8B030D-6E8A-4147-A177-3AD203B41FA5}">
                      <a16:colId xmlns:a16="http://schemas.microsoft.com/office/drawing/2014/main" val="4105420488"/>
                    </a:ext>
                  </a:extLst>
                </a:gridCol>
                <a:gridCol w="458586">
                  <a:extLst>
                    <a:ext uri="{9D8B030D-6E8A-4147-A177-3AD203B41FA5}">
                      <a16:colId xmlns:a16="http://schemas.microsoft.com/office/drawing/2014/main" val="3905205053"/>
                    </a:ext>
                  </a:extLst>
                </a:gridCol>
                <a:gridCol w="458586">
                  <a:extLst>
                    <a:ext uri="{9D8B030D-6E8A-4147-A177-3AD203B41FA5}">
                      <a16:colId xmlns:a16="http://schemas.microsoft.com/office/drawing/2014/main" val="3025964693"/>
                    </a:ext>
                  </a:extLst>
                </a:gridCol>
                <a:gridCol w="458586">
                  <a:extLst>
                    <a:ext uri="{9D8B030D-6E8A-4147-A177-3AD203B41FA5}">
                      <a16:colId xmlns:a16="http://schemas.microsoft.com/office/drawing/2014/main" val="466279225"/>
                    </a:ext>
                  </a:extLst>
                </a:gridCol>
                <a:gridCol w="458586">
                  <a:extLst>
                    <a:ext uri="{9D8B030D-6E8A-4147-A177-3AD203B41FA5}">
                      <a16:colId xmlns:a16="http://schemas.microsoft.com/office/drawing/2014/main" val="3456838674"/>
                    </a:ext>
                  </a:extLst>
                </a:gridCol>
                <a:gridCol w="458586">
                  <a:extLst>
                    <a:ext uri="{9D8B030D-6E8A-4147-A177-3AD203B41FA5}">
                      <a16:colId xmlns:a16="http://schemas.microsoft.com/office/drawing/2014/main" val="4079087850"/>
                    </a:ext>
                  </a:extLst>
                </a:gridCol>
                <a:gridCol w="458586">
                  <a:extLst>
                    <a:ext uri="{9D8B030D-6E8A-4147-A177-3AD203B41FA5}">
                      <a16:colId xmlns:a16="http://schemas.microsoft.com/office/drawing/2014/main" val="1914337027"/>
                    </a:ext>
                  </a:extLst>
                </a:gridCol>
                <a:gridCol w="458586">
                  <a:extLst>
                    <a:ext uri="{9D8B030D-6E8A-4147-A177-3AD203B41FA5}">
                      <a16:colId xmlns:a16="http://schemas.microsoft.com/office/drawing/2014/main" val="225287471"/>
                    </a:ext>
                  </a:extLst>
                </a:gridCol>
                <a:gridCol w="458586">
                  <a:extLst>
                    <a:ext uri="{9D8B030D-6E8A-4147-A177-3AD203B41FA5}">
                      <a16:colId xmlns:a16="http://schemas.microsoft.com/office/drawing/2014/main" val="1796181349"/>
                    </a:ext>
                  </a:extLst>
                </a:gridCol>
                <a:gridCol w="458586">
                  <a:extLst>
                    <a:ext uri="{9D8B030D-6E8A-4147-A177-3AD203B41FA5}">
                      <a16:colId xmlns:a16="http://schemas.microsoft.com/office/drawing/2014/main" val="2662526034"/>
                    </a:ext>
                  </a:extLst>
                </a:gridCol>
              </a:tblGrid>
              <a:tr h="434822">
                <a:tc>
                  <a:txBody>
                    <a:bodyPr/>
                    <a:lstStyle/>
                    <a:p>
                      <a:r>
                        <a:rPr lang="fr-FR" sz="2000" b="0" i="0" dirty="0">
                          <a:latin typeface="Comic Sans MS" panose="030F0702030302020204" pitchFamily="66" charset="0"/>
                        </a:rPr>
                        <a:t> o</a:t>
                      </a:r>
                    </a:p>
                  </a:txBody>
                  <a:tcPr/>
                </a:tc>
                <a:tc>
                  <a:txBody>
                    <a:bodyPr/>
                    <a:lstStyle/>
                    <a:p>
                      <a:r>
                        <a:rPr lang="fr-FR" sz="2000" b="0" i="0" dirty="0">
                          <a:latin typeface="Comic Sans MS" panose="030F0702030302020204" pitchFamily="66" charset="0"/>
                        </a:rPr>
                        <a:t> e</a:t>
                      </a:r>
                    </a:p>
                  </a:txBody>
                  <a:tcPr/>
                </a:tc>
                <a:tc>
                  <a:txBody>
                    <a:bodyPr/>
                    <a:lstStyle/>
                    <a:p>
                      <a:r>
                        <a:rPr lang="fr-FR" sz="2000" b="0" i="0" dirty="0">
                          <a:latin typeface="Comic Sans MS" panose="030F0702030302020204" pitchFamily="66" charset="0"/>
                        </a:rPr>
                        <a:t> e</a:t>
                      </a:r>
                    </a:p>
                  </a:txBody>
                  <a:tcPr/>
                </a:tc>
                <a:tc>
                  <a:txBody>
                    <a:bodyPr/>
                    <a:lstStyle/>
                    <a:p>
                      <a:r>
                        <a:rPr lang="fr-FR" sz="2000" b="0" i="0" dirty="0">
                          <a:latin typeface="Comic Sans MS" panose="030F0702030302020204" pitchFamily="66" charset="0"/>
                        </a:rPr>
                        <a:t> u</a:t>
                      </a:r>
                    </a:p>
                  </a:txBody>
                  <a:tcPr/>
                </a:tc>
                <a:tc>
                  <a:txBody>
                    <a:bodyPr/>
                    <a:lstStyle/>
                    <a:p>
                      <a:r>
                        <a:rPr lang="fr-FR" sz="2000" b="0" i="0" dirty="0">
                          <a:latin typeface="Comic Sans MS" panose="030F0702030302020204" pitchFamily="66" charset="0"/>
                        </a:rPr>
                        <a:t> u</a:t>
                      </a:r>
                    </a:p>
                  </a:txBody>
                  <a:tcPr/>
                </a:tc>
                <a:tc>
                  <a:txBody>
                    <a:bodyPr/>
                    <a:lstStyle/>
                    <a:p>
                      <a:r>
                        <a:rPr lang="fr-FR" sz="2000" b="0" i="0" dirty="0">
                          <a:latin typeface="Comic Sans MS" panose="030F0702030302020204" pitchFamily="66" charset="0"/>
                        </a:rPr>
                        <a:t> r</a:t>
                      </a:r>
                    </a:p>
                  </a:txBody>
                  <a:tcPr/>
                </a:tc>
                <a:tc>
                  <a:txBody>
                    <a:bodyPr/>
                    <a:lstStyle/>
                    <a:p>
                      <a:r>
                        <a:rPr lang="fr-FR" sz="2000" b="0" i="0" dirty="0">
                          <a:latin typeface="Comic Sans MS" panose="030F0702030302020204" pitchFamily="66" charset="0"/>
                        </a:rPr>
                        <a:t> h</a:t>
                      </a:r>
                    </a:p>
                  </a:txBody>
                  <a:tcPr/>
                </a:tc>
                <a:tc>
                  <a:txBody>
                    <a:bodyPr/>
                    <a:lstStyle/>
                    <a:p>
                      <a:r>
                        <a:rPr lang="fr-FR" sz="2000" b="0" i="0" dirty="0">
                          <a:latin typeface="Comic Sans MS" panose="030F0702030302020204" pitchFamily="66" charset="0"/>
                        </a:rPr>
                        <a:t>m</a:t>
                      </a:r>
                    </a:p>
                  </a:txBody>
                  <a:tcPr/>
                </a:tc>
                <a:tc>
                  <a:txBody>
                    <a:bodyPr/>
                    <a:lstStyle/>
                    <a:p>
                      <a:r>
                        <a:rPr lang="fr-FR" sz="2000" b="0" i="0" dirty="0">
                          <a:latin typeface="Comic Sans MS" panose="030F0702030302020204" pitchFamily="66" charset="0"/>
                        </a:rPr>
                        <a:t>b</a:t>
                      </a:r>
                    </a:p>
                  </a:txBody>
                  <a:tcPr/>
                </a:tc>
                <a:tc>
                  <a:txBody>
                    <a:bodyPr/>
                    <a:lstStyle/>
                    <a:p>
                      <a:r>
                        <a:rPr lang="fr-FR" sz="2000" b="0" i="0" dirty="0">
                          <a:latin typeface="Comic Sans MS" panose="030F0702030302020204" pitchFamily="66" charset="0"/>
                        </a:rPr>
                        <a:t> c</a:t>
                      </a:r>
                    </a:p>
                  </a:txBody>
                  <a:tcPr/>
                </a:tc>
                <a:extLst>
                  <a:ext uri="{0D108BD9-81ED-4DB2-BD59-A6C34878D82A}">
                    <a16:rowId xmlns:a16="http://schemas.microsoft.com/office/drawing/2014/main" val="1577476548"/>
                  </a:ext>
                </a:extLst>
              </a:tr>
            </a:tbl>
          </a:graphicData>
        </a:graphic>
      </p:graphicFrame>
      <p:sp>
        <p:nvSpPr>
          <p:cNvPr id="8" name="Rectangle 7"/>
          <p:cNvSpPr/>
          <p:nvPr/>
        </p:nvSpPr>
        <p:spPr>
          <a:xfrm>
            <a:off x="106460" y="2255882"/>
            <a:ext cx="3937296" cy="338554"/>
          </a:xfrm>
          <a:prstGeom prst="rect">
            <a:avLst/>
          </a:prstGeom>
        </p:spPr>
        <p:txBody>
          <a:bodyPr wrap="none">
            <a:spAutoFit/>
          </a:bodyPr>
          <a:lstStyle/>
          <a:p>
            <a:r>
              <a:rPr lang="fr-FR" sz="1600" u="sng" dirty="0">
                <a:latin typeface="Comic Sans MS" panose="030F0702030302020204" pitchFamily="66" charset="0"/>
              </a:rPr>
              <a:t>Retrouve le mot et complète la phrase :</a:t>
            </a:r>
          </a:p>
        </p:txBody>
      </p:sp>
      <p:sp>
        <p:nvSpPr>
          <p:cNvPr id="6" name="Rectangle 5"/>
          <p:cNvSpPr/>
          <p:nvPr/>
        </p:nvSpPr>
        <p:spPr>
          <a:xfrm rot="1838377">
            <a:off x="3549006" y="715435"/>
            <a:ext cx="101348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LECTURE</a:t>
            </a:r>
          </a:p>
        </p:txBody>
      </p:sp>
      <p:sp>
        <p:nvSpPr>
          <p:cNvPr id="10" name="Rectangle 9"/>
          <p:cNvSpPr/>
          <p:nvPr/>
        </p:nvSpPr>
        <p:spPr>
          <a:xfrm rot="16200000">
            <a:off x="5598104" y="3345949"/>
            <a:ext cx="6373861" cy="338554"/>
          </a:xfrm>
          <a:prstGeom prst="rect">
            <a:avLst/>
          </a:prstGeom>
        </p:spPr>
        <p:txBody>
          <a:bodyPr wrap="none">
            <a:spAutoFit/>
          </a:bodyPr>
          <a:lstStyle/>
          <a:p>
            <a:r>
              <a:rPr lang="fr-FR" sz="1600" u="sng" dirty="0">
                <a:latin typeface="Comic Sans MS" panose="030F0702030302020204" pitchFamily="66" charset="0"/>
              </a:rPr>
              <a:t>Repasse sur le Vidourle en bleu puis colorie la mer Méditerranée:</a:t>
            </a:r>
          </a:p>
        </p:txBody>
      </p:sp>
      <p:sp>
        <p:nvSpPr>
          <p:cNvPr id="11" name="Rectangle 10"/>
          <p:cNvSpPr/>
          <p:nvPr/>
        </p:nvSpPr>
        <p:spPr>
          <a:xfrm>
            <a:off x="-25642" y="4152813"/>
            <a:ext cx="4717958" cy="1815882"/>
          </a:xfrm>
          <a:prstGeom prst="rect">
            <a:avLst/>
          </a:prstGeom>
        </p:spPr>
        <p:txBody>
          <a:bodyPr wrap="none">
            <a:spAutoFit/>
          </a:bodyPr>
          <a:lstStyle/>
          <a:p>
            <a:r>
              <a:rPr lang="fr-FR" sz="1400" u="sng" dirty="0">
                <a:latin typeface="Comic Sans MS" panose="030F0702030302020204" pitchFamily="66" charset="0"/>
              </a:rPr>
              <a:t>Ecris une phrase pour raconter tes impressions quand</a:t>
            </a:r>
          </a:p>
          <a:p>
            <a:r>
              <a:rPr lang="fr-FR" sz="1400" u="sng" dirty="0">
                <a:latin typeface="Comic Sans MS" panose="030F0702030302020204" pitchFamily="66" charset="0"/>
              </a:rPr>
              <a:t> nous avons vu la mer  :</a:t>
            </a:r>
          </a:p>
          <a:p>
            <a:endParaRPr lang="fr-FR" sz="1400" u="sng" dirty="0">
              <a:latin typeface="Comic Sans MS" panose="030F0702030302020204" pitchFamily="66" charset="0"/>
            </a:endParaRPr>
          </a:p>
          <a:p>
            <a:r>
              <a:rPr lang="fr-FR" sz="1400" dirty="0">
                <a:latin typeface="Comic Sans MS" panose="030F0702030302020204" pitchFamily="66" charset="0"/>
              </a:rPr>
              <a:t>.....................................................................................................</a:t>
            </a:r>
          </a:p>
          <a:p>
            <a:endParaRPr lang="fr-FR" sz="1400" dirty="0">
              <a:latin typeface="Comic Sans MS" panose="030F0702030302020204" pitchFamily="66" charset="0"/>
            </a:endParaRPr>
          </a:p>
          <a:p>
            <a:r>
              <a:rPr lang="fr-FR" sz="1400" dirty="0">
                <a:latin typeface="Comic Sans MS" panose="030F0702030302020204" pitchFamily="66" charset="0"/>
              </a:rPr>
              <a:t>……………………………………………………………………………………………….</a:t>
            </a:r>
          </a:p>
          <a:p>
            <a:endParaRPr lang="fr-FR" sz="1400" dirty="0">
              <a:latin typeface="Comic Sans MS" panose="030F0702030302020204" pitchFamily="66" charset="0"/>
            </a:endParaRPr>
          </a:p>
          <a:p>
            <a:r>
              <a:rPr lang="fr-FR" sz="1400" dirty="0">
                <a:latin typeface="Comic Sans MS" panose="030F0702030302020204" pitchFamily="66" charset="0"/>
              </a:rPr>
              <a:t>………………………………………………………………………………………………….</a:t>
            </a:r>
          </a:p>
        </p:txBody>
      </p:sp>
      <p:sp>
        <p:nvSpPr>
          <p:cNvPr id="7" name="Rectangle 6"/>
          <p:cNvSpPr/>
          <p:nvPr/>
        </p:nvSpPr>
        <p:spPr>
          <a:xfrm>
            <a:off x="-23700" y="5974987"/>
            <a:ext cx="4572000" cy="615553"/>
          </a:xfrm>
          <a:prstGeom prst="rect">
            <a:avLst/>
          </a:prstGeom>
        </p:spPr>
        <p:txBody>
          <a:bodyPr>
            <a:spAutoFit/>
          </a:bodyPr>
          <a:lstStyle/>
          <a:p>
            <a:r>
              <a:rPr lang="fr-FR" b="1" u="sng" dirty="0"/>
              <a:t>Devoirs pour mardi 16 mai :</a:t>
            </a:r>
          </a:p>
          <a:p>
            <a:r>
              <a:rPr lang="fr-FR" sz="1600" dirty="0"/>
              <a:t>Carnet de bord complété jusqu’à la page 10</a:t>
            </a:r>
          </a:p>
        </p:txBody>
      </p:sp>
      <p:sp>
        <p:nvSpPr>
          <p:cNvPr id="13" name="Ellipse 12"/>
          <p:cNvSpPr/>
          <p:nvPr/>
        </p:nvSpPr>
        <p:spPr>
          <a:xfrm>
            <a:off x="4033724" y="6374821"/>
            <a:ext cx="543720"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t>9</a:t>
            </a:r>
          </a:p>
        </p:txBody>
      </p:sp>
      <p:sp>
        <p:nvSpPr>
          <p:cNvPr id="14" name="Ellipse 13"/>
          <p:cNvSpPr/>
          <p:nvPr/>
        </p:nvSpPr>
        <p:spPr>
          <a:xfrm rot="16015401">
            <a:off x="8041872" y="6203068"/>
            <a:ext cx="734792" cy="4123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dirty="0"/>
              <a:t>10</a:t>
            </a:r>
          </a:p>
        </p:txBody>
      </p:sp>
    </p:spTree>
    <p:extLst>
      <p:ext uri="{BB962C8B-B14F-4D97-AF65-F5344CB8AC3E}">
        <p14:creationId xmlns:p14="http://schemas.microsoft.com/office/powerpoint/2010/main" val="68679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8591869" y="6294321"/>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12</a:t>
            </a:r>
          </a:p>
        </p:txBody>
      </p:sp>
      <p:sp>
        <p:nvSpPr>
          <p:cNvPr id="12" name="Rectangle 11"/>
          <p:cNvSpPr/>
          <p:nvPr/>
        </p:nvSpPr>
        <p:spPr>
          <a:xfrm>
            <a:off x="4717698" y="540107"/>
            <a:ext cx="5014451" cy="338554"/>
          </a:xfrm>
          <a:prstGeom prst="rect">
            <a:avLst/>
          </a:prstGeom>
        </p:spPr>
        <p:txBody>
          <a:bodyPr wrap="square">
            <a:spAutoFit/>
          </a:bodyPr>
          <a:lstStyle/>
          <a:p>
            <a:r>
              <a:rPr lang="fr-FR" sz="1400" u="sng" dirty="0">
                <a:latin typeface="Comic Sans MS" panose="030F0702030302020204" pitchFamily="66" charset="0"/>
              </a:rPr>
              <a:t>Ecris une information qui te semble importante </a:t>
            </a:r>
            <a:r>
              <a:rPr lang="fr-FR" sz="1600" u="sng" dirty="0">
                <a:latin typeface="Comic Sans MS" panose="030F0702030302020204" pitchFamily="66" charset="0"/>
              </a:rPr>
              <a:t>:</a:t>
            </a:r>
          </a:p>
        </p:txBody>
      </p:sp>
      <p:cxnSp>
        <p:nvCxnSpPr>
          <p:cNvPr id="13" name="Connecteur droit 12"/>
          <p:cNvCxnSpPr>
            <a:cxnSpLocks/>
          </p:cNvCxnSpPr>
          <p:nvPr/>
        </p:nvCxnSpPr>
        <p:spPr>
          <a:xfrm>
            <a:off x="4541608"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1381347" y="540107"/>
            <a:ext cx="170606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Comic Sans MS" panose="030F0702030302020204" pitchFamily="66" charset="0"/>
              </a:rPr>
              <a:t>Mardi 16  mai</a:t>
            </a:r>
            <a:endParaRPr lang="fr-FR" sz="1200" dirty="0">
              <a:latin typeface="Comic Sans MS" panose="030F0702030302020204" pitchFamily="66" charset="0"/>
            </a:endParaRPr>
          </a:p>
        </p:txBody>
      </p:sp>
      <p:sp>
        <p:nvSpPr>
          <p:cNvPr id="15" name="Rectangle 14"/>
          <p:cNvSpPr/>
          <p:nvPr/>
        </p:nvSpPr>
        <p:spPr>
          <a:xfrm>
            <a:off x="484313" y="902355"/>
            <a:ext cx="3320140" cy="369332"/>
          </a:xfrm>
          <a:prstGeom prst="rect">
            <a:avLst/>
          </a:prstGeom>
        </p:spPr>
        <p:txBody>
          <a:bodyPr wrap="none">
            <a:spAutoFit/>
          </a:bodyPr>
          <a:lstStyle/>
          <a:p>
            <a:r>
              <a:rPr lang="fr-FR" u="sng" dirty="0">
                <a:latin typeface="Comic Sans MS" panose="030F0702030302020204" pitchFamily="66" charset="0"/>
              </a:rPr>
              <a:t>VISITE DU SEAQUARIUM :</a:t>
            </a:r>
          </a:p>
        </p:txBody>
      </p:sp>
      <p:sp>
        <p:nvSpPr>
          <p:cNvPr id="16" name="Rectangle 15"/>
          <p:cNvSpPr/>
          <p:nvPr/>
        </p:nvSpPr>
        <p:spPr>
          <a:xfrm>
            <a:off x="-44245" y="1242502"/>
            <a:ext cx="4585854" cy="584775"/>
          </a:xfrm>
          <a:prstGeom prst="rect">
            <a:avLst/>
          </a:prstGeom>
        </p:spPr>
        <p:txBody>
          <a:bodyPr wrap="square">
            <a:spAutoFit/>
          </a:bodyPr>
          <a:lstStyle/>
          <a:p>
            <a:r>
              <a:rPr lang="fr-FR" sz="1600" u="sng" dirty="0">
                <a:latin typeface="Comic Sans MS" panose="030F0702030302020204" pitchFamily="66" charset="0"/>
              </a:rPr>
              <a:t>Ecris le nom de quelques animaux pour chaque espace :</a:t>
            </a:r>
          </a:p>
        </p:txBody>
      </p:sp>
      <p:sp>
        <p:nvSpPr>
          <p:cNvPr id="17" name="Rectangle : coins arrondis 16"/>
          <p:cNvSpPr/>
          <p:nvPr/>
        </p:nvSpPr>
        <p:spPr>
          <a:xfrm>
            <a:off x="58993" y="1827277"/>
            <a:ext cx="4350774" cy="2364279"/>
          </a:xfrm>
          <a:prstGeom prst="roundRect">
            <a:avLst/>
          </a:prstGeom>
          <a:ln w="381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Rectangle 17"/>
          <p:cNvSpPr/>
          <p:nvPr/>
        </p:nvSpPr>
        <p:spPr>
          <a:xfrm>
            <a:off x="943677" y="1737326"/>
            <a:ext cx="261001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Comic Sans MS" panose="030F0702030302020204" pitchFamily="66" charset="0"/>
              </a:rPr>
              <a:t>ESPACE Méditerranée</a:t>
            </a:r>
          </a:p>
        </p:txBody>
      </p:sp>
      <p:sp>
        <p:nvSpPr>
          <p:cNvPr id="19" name="Rectangle : coins arrondis 18"/>
          <p:cNvSpPr/>
          <p:nvPr/>
        </p:nvSpPr>
        <p:spPr>
          <a:xfrm>
            <a:off x="58993" y="4401990"/>
            <a:ext cx="4350774" cy="2364279"/>
          </a:xfrm>
          <a:prstGeom prst="roundRect">
            <a:avLst/>
          </a:prstGeom>
          <a:ln w="381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0" name="Rectangle 19"/>
          <p:cNvSpPr/>
          <p:nvPr/>
        </p:nvSpPr>
        <p:spPr>
          <a:xfrm>
            <a:off x="943677" y="4312039"/>
            <a:ext cx="229742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Comic Sans MS" panose="030F0702030302020204" pitchFamily="66" charset="0"/>
              </a:rPr>
              <a:t>ESPACE TROPICAL</a:t>
            </a:r>
          </a:p>
        </p:txBody>
      </p:sp>
      <p:sp>
        <p:nvSpPr>
          <p:cNvPr id="21" name="Ellipse 20"/>
          <p:cNvSpPr/>
          <p:nvPr/>
        </p:nvSpPr>
        <p:spPr>
          <a:xfrm>
            <a:off x="3989477"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11</a:t>
            </a:r>
          </a:p>
        </p:txBody>
      </p:sp>
      <p:sp>
        <p:nvSpPr>
          <p:cNvPr id="22" name="Rectangle : coins arrondis 21"/>
          <p:cNvSpPr/>
          <p:nvPr/>
        </p:nvSpPr>
        <p:spPr>
          <a:xfrm>
            <a:off x="4644846" y="924518"/>
            <a:ext cx="4350774" cy="2364279"/>
          </a:xfrm>
          <a:prstGeom prst="roundRect">
            <a:avLst/>
          </a:prstGeom>
          <a:ln w="381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Rectangle 22"/>
          <p:cNvSpPr/>
          <p:nvPr/>
        </p:nvSpPr>
        <p:spPr>
          <a:xfrm>
            <a:off x="5783731" y="873170"/>
            <a:ext cx="207300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Comic Sans MS" panose="030F0702030302020204" pitchFamily="66" charset="0"/>
              </a:rPr>
              <a:t>MUSEO TORTUE</a:t>
            </a:r>
          </a:p>
        </p:txBody>
      </p:sp>
      <p:sp>
        <p:nvSpPr>
          <p:cNvPr id="24" name="Rectangle 23"/>
          <p:cNvSpPr/>
          <p:nvPr/>
        </p:nvSpPr>
        <p:spPr>
          <a:xfrm>
            <a:off x="4644846" y="1316989"/>
            <a:ext cx="4642618" cy="2031325"/>
          </a:xfrm>
          <a:prstGeom prst="rect">
            <a:avLst/>
          </a:prstGeom>
        </p:spPr>
        <p:txBody>
          <a:bodyPr wrap="none">
            <a:spAutoFit/>
          </a:bodyPr>
          <a:lstStyle/>
          <a:p>
            <a:r>
              <a:rPr lang="fr-FR" dirty="0"/>
              <a:t>……………………………………………………………………</a:t>
            </a:r>
          </a:p>
          <a:p>
            <a:endParaRPr lang="fr-FR" dirty="0"/>
          </a:p>
          <a:p>
            <a:r>
              <a:rPr lang="fr-FR" dirty="0"/>
              <a:t>…………………………………………………………………….</a:t>
            </a:r>
          </a:p>
          <a:p>
            <a:endParaRPr lang="fr-FR" dirty="0"/>
          </a:p>
          <a:p>
            <a:r>
              <a:rPr lang="fr-FR" dirty="0"/>
              <a:t>……………………………………………………………………….</a:t>
            </a:r>
          </a:p>
          <a:p>
            <a:endParaRPr lang="fr-FR" dirty="0"/>
          </a:p>
          <a:p>
            <a:r>
              <a:rPr lang="fr-FR" dirty="0"/>
              <a:t>……………………………………………………………………….</a:t>
            </a:r>
          </a:p>
        </p:txBody>
      </p:sp>
      <p:sp>
        <p:nvSpPr>
          <p:cNvPr id="25" name="Rectangle 24"/>
          <p:cNvSpPr/>
          <p:nvPr/>
        </p:nvSpPr>
        <p:spPr>
          <a:xfrm>
            <a:off x="4673450" y="3421978"/>
            <a:ext cx="4376519" cy="3877985"/>
          </a:xfrm>
          <a:prstGeom prst="rect">
            <a:avLst/>
          </a:prstGeom>
        </p:spPr>
        <p:txBody>
          <a:bodyPr wrap="none">
            <a:spAutoFit/>
          </a:bodyPr>
          <a:lstStyle/>
          <a:p>
            <a:r>
              <a:rPr lang="fr-FR" u="sng" dirty="0">
                <a:latin typeface="Comic Sans MS" panose="030F0702030302020204" pitchFamily="66" charset="0"/>
              </a:rPr>
              <a:t>VRAI ou FAUX :</a:t>
            </a:r>
          </a:p>
          <a:p>
            <a:endParaRPr lang="fr-FR" u="sng" dirty="0">
              <a:latin typeface="Comic Sans MS" panose="030F0702030302020204" pitchFamily="66" charset="0"/>
            </a:endParaRPr>
          </a:p>
          <a:p>
            <a:r>
              <a:rPr lang="fr-FR" sz="1600" dirty="0">
                <a:latin typeface="Comic Sans MS" panose="030F0702030302020204" pitchFamily="66" charset="0"/>
              </a:rPr>
              <a:t>Les tortues de mer sont des reptiles …………</a:t>
            </a:r>
          </a:p>
          <a:p>
            <a:endParaRPr lang="fr-FR" sz="1600" dirty="0">
              <a:latin typeface="Comic Sans MS" panose="030F0702030302020204" pitchFamily="66" charset="0"/>
            </a:endParaRPr>
          </a:p>
          <a:p>
            <a:r>
              <a:rPr lang="fr-FR" sz="1600" dirty="0">
                <a:latin typeface="Comic Sans MS" panose="030F0702030302020204" pitchFamily="66" charset="0"/>
              </a:rPr>
              <a:t>Les tortues marines ont des pattes……….</a:t>
            </a:r>
          </a:p>
          <a:p>
            <a:endParaRPr lang="fr-FR" sz="1600" dirty="0">
              <a:latin typeface="Comic Sans MS" panose="030F0702030302020204" pitchFamily="66" charset="0"/>
            </a:endParaRPr>
          </a:p>
          <a:p>
            <a:r>
              <a:rPr lang="fr-FR" sz="1600" dirty="0">
                <a:latin typeface="Comic Sans MS" panose="030F0702030302020204" pitchFamily="66" charset="0"/>
              </a:rPr>
              <a:t>Elles se nourrissent de la même façon………….</a:t>
            </a:r>
          </a:p>
          <a:p>
            <a:endParaRPr lang="fr-FR" sz="1600" dirty="0">
              <a:latin typeface="Comic Sans MS" panose="030F0702030302020204" pitchFamily="66" charset="0"/>
            </a:endParaRPr>
          </a:p>
          <a:p>
            <a:r>
              <a:rPr lang="fr-FR" sz="1600" dirty="0">
                <a:latin typeface="Comic Sans MS" panose="030F0702030302020204" pitchFamily="66" charset="0"/>
              </a:rPr>
              <a:t>Les tortues sont ovipares. ………….</a:t>
            </a:r>
          </a:p>
          <a:p>
            <a:endParaRPr lang="fr-FR" sz="1600" dirty="0">
              <a:latin typeface="Comic Sans MS" panose="030F0702030302020204" pitchFamily="66" charset="0"/>
            </a:endParaRPr>
          </a:p>
          <a:p>
            <a:r>
              <a:rPr lang="fr-FR" sz="1600" dirty="0">
                <a:latin typeface="Comic Sans MS" panose="030F0702030302020204" pitchFamily="66" charset="0"/>
              </a:rPr>
              <a:t>Les tortues  de mer ont des branchies ……….</a:t>
            </a:r>
          </a:p>
          <a:p>
            <a:endParaRPr lang="fr-FR" sz="1600" dirty="0">
              <a:latin typeface="Comic Sans MS" panose="030F0702030302020204" pitchFamily="66" charset="0"/>
            </a:endParaRPr>
          </a:p>
          <a:p>
            <a:r>
              <a:rPr lang="fr-FR" sz="1600" dirty="0">
                <a:latin typeface="Comic Sans MS" panose="030F0702030302020204" pitchFamily="66" charset="0"/>
              </a:rPr>
              <a:t>La tortue Luth vit en Méditerranée ……..</a:t>
            </a:r>
          </a:p>
          <a:p>
            <a:endParaRPr lang="fr-FR" sz="1600" dirty="0">
              <a:latin typeface="Comic Sans MS" panose="030F0702030302020204" pitchFamily="66" charset="0"/>
            </a:endParaRPr>
          </a:p>
          <a:p>
            <a:endParaRPr lang="fr-FR" dirty="0">
              <a:latin typeface="Comic Sans MS" panose="030F0702030302020204" pitchFamily="66" charset="0"/>
            </a:endParaRPr>
          </a:p>
        </p:txBody>
      </p:sp>
    </p:spTree>
    <p:extLst>
      <p:ext uri="{BB962C8B-B14F-4D97-AF65-F5344CB8AC3E}">
        <p14:creationId xmlns:p14="http://schemas.microsoft.com/office/powerpoint/2010/main" val="82505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p:cNvSpPr/>
          <p:nvPr/>
        </p:nvSpPr>
        <p:spPr>
          <a:xfrm>
            <a:off x="58992" y="5128571"/>
            <a:ext cx="4365523" cy="1637700"/>
          </a:xfrm>
          <a:prstGeom prst="roundRect">
            <a:avLst/>
          </a:prstGeom>
          <a:ln w="381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 name="Connecteur droit 1"/>
          <p:cNvCxnSpPr>
            <a:cxnSpLocks/>
          </p:cNvCxnSpPr>
          <p:nvPr/>
        </p:nvCxnSpPr>
        <p:spPr>
          <a:xfrm>
            <a:off x="4541608"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Ellipse 2"/>
          <p:cNvSpPr/>
          <p:nvPr/>
        </p:nvSpPr>
        <p:spPr>
          <a:xfrm>
            <a:off x="3989477"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13</a:t>
            </a:r>
          </a:p>
        </p:txBody>
      </p:sp>
      <p:sp>
        <p:nvSpPr>
          <p:cNvPr id="4" name="Ellipse 3"/>
          <p:cNvSpPr/>
          <p:nvPr/>
        </p:nvSpPr>
        <p:spPr>
          <a:xfrm>
            <a:off x="8590974" y="6344822"/>
            <a:ext cx="552131" cy="4719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14</a:t>
            </a:r>
          </a:p>
        </p:txBody>
      </p:sp>
      <p:sp>
        <p:nvSpPr>
          <p:cNvPr id="5" name="Rectangle 4"/>
          <p:cNvSpPr/>
          <p:nvPr/>
        </p:nvSpPr>
        <p:spPr>
          <a:xfrm>
            <a:off x="825910" y="764516"/>
            <a:ext cx="3163567"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dirty="0">
                <a:latin typeface="Comic Sans MS" panose="030F0702030302020204" pitchFamily="66" charset="0"/>
              </a:rPr>
              <a:t>ESPACE mammifères marins</a:t>
            </a:r>
          </a:p>
        </p:txBody>
      </p:sp>
      <p:sp>
        <p:nvSpPr>
          <p:cNvPr id="6" name="Rectangle 5"/>
          <p:cNvSpPr/>
          <p:nvPr/>
        </p:nvSpPr>
        <p:spPr>
          <a:xfrm>
            <a:off x="211888" y="1144300"/>
            <a:ext cx="4572000" cy="2062103"/>
          </a:xfrm>
          <a:prstGeom prst="rect">
            <a:avLst/>
          </a:prstGeom>
        </p:spPr>
        <p:txBody>
          <a:bodyPr>
            <a:spAutoFit/>
          </a:bodyPr>
          <a:lstStyle/>
          <a:p>
            <a:r>
              <a:rPr lang="fr-FR" sz="1600" dirty="0">
                <a:latin typeface="Comic Sans MS" panose="030F0702030302020204" pitchFamily="66" charset="0"/>
              </a:rPr>
              <a:t>Les phoques et les otaries sont des cousins. Comment peut – on les différencier ?</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p:txBody>
      </p:sp>
      <p:pic>
        <p:nvPicPr>
          <p:cNvPr id="1028" name="Picture 4" descr="Résultat de recherche d'images pour &quot;dessin pho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888" y="3315208"/>
            <a:ext cx="1320601" cy="1144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otari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43" y="3259108"/>
            <a:ext cx="1455460" cy="10915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12329" y="4432390"/>
            <a:ext cx="196880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Comic Sans MS" panose="030F0702030302020204" pitchFamily="66" charset="0"/>
              </a:rPr>
              <a:t>REQUINARIUM</a:t>
            </a:r>
          </a:p>
        </p:txBody>
      </p:sp>
      <p:sp>
        <p:nvSpPr>
          <p:cNvPr id="11" name="Rectangle 10"/>
          <p:cNvSpPr/>
          <p:nvPr/>
        </p:nvSpPr>
        <p:spPr>
          <a:xfrm>
            <a:off x="86974" y="4790016"/>
            <a:ext cx="4585854" cy="338554"/>
          </a:xfrm>
          <a:prstGeom prst="rect">
            <a:avLst/>
          </a:prstGeom>
        </p:spPr>
        <p:txBody>
          <a:bodyPr wrap="square">
            <a:spAutoFit/>
          </a:bodyPr>
          <a:lstStyle/>
          <a:p>
            <a:r>
              <a:rPr lang="fr-FR" sz="1600" u="sng" dirty="0">
                <a:latin typeface="Comic Sans MS" panose="030F0702030302020204" pitchFamily="66" charset="0"/>
              </a:rPr>
              <a:t>Ecris le nom de quelques requins :</a:t>
            </a:r>
          </a:p>
        </p:txBody>
      </p:sp>
      <p:sp>
        <p:nvSpPr>
          <p:cNvPr id="13" name="Rectangle 12"/>
          <p:cNvSpPr/>
          <p:nvPr/>
        </p:nvSpPr>
        <p:spPr>
          <a:xfrm>
            <a:off x="4541608" y="699950"/>
            <a:ext cx="3732112" cy="338554"/>
          </a:xfrm>
          <a:prstGeom prst="rect">
            <a:avLst/>
          </a:prstGeom>
        </p:spPr>
        <p:txBody>
          <a:bodyPr wrap="none">
            <a:spAutoFit/>
          </a:bodyPr>
          <a:lstStyle/>
          <a:p>
            <a:r>
              <a:rPr lang="fr-FR" sz="1600" u="sng" dirty="0">
                <a:latin typeface="Comic Sans MS" panose="030F0702030302020204" pitchFamily="66" charset="0"/>
              </a:rPr>
              <a:t>Dessine un requin ou colle une photo :</a:t>
            </a:r>
          </a:p>
        </p:txBody>
      </p:sp>
      <p:sp>
        <p:nvSpPr>
          <p:cNvPr id="14" name="Rectangle 13"/>
          <p:cNvSpPr/>
          <p:nvPr/>
        </p:nvSpPr>
        <p:spPr>
          <a:xfrm>
            <a:off x="4672828" y="4286389"/>
            <a:ext cx="4585854" cy="2554545"/>
          </a:xfrm>
          <a:prstGeom prst="rect">
            <a:avLst/>
          </a:prstGeom>
        </p:spPr>
        <p:txBody>
          <a:bodyPr wrap="square">
            <a:spAutoFit/>
          </a:bodyPr>
          <a:lstStyle/>
          <a:p>
            <a:r>
              <a:rPr lang="fr-FR" sz="1600" u="sng" dirty="0">
                <a:latin typeface="Comic Sans MS" panose="030F0702030302020204" pitchFamily="66" charset="0"/>
              </a:rPr>
              <a:t>Les requins sont des poissons particuliers,</a:t>
            </a:r>
          </a:p>
          <a:p>
            <a:r>
              <a:rPr lang="fr-FR" sz="1600" u="sng" dirty="0">
                <a:latin typeface="Comic Sans MS" panose="030F0702030302020204" pitchFamily="66" charset="0"/>
              </a:rPr>
              <a:t>Pourquoi ? :</a:t>
            </a:r>
          </a:p>
          <a:p>
            <a:endParaRPr lang="fr-FR" sz="1600" u="sng"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a:p>
            <a:endParaRPr lang="fr-FR" sz="1600" dirty="0">
              <a:latin typeface="Comic Sans MS" panose="030F0702030302020204" pitchFamily="66" charset="0"/>
            </a:endParaRPr>
          </a:p>
          <a:p>
            <a:r>
              <a:rPr lang="fr-FR" sz="1600" dirty="0">
                <a:latin typeface="Comic Sans MS" panose="030F0702030302020204" pitchFamily="66" charset="0"/>
              </a:rPr>
              <a:t>………………………………………………………………………..</a:t>
            </a:r>
          </a:p>
        </p:txBody>
      </p:sp>
    </p:spTree>
    <p:extLst>
      <p:ext uri="{BB962C8B-B14F-4D97-AF65-F5344CB8AC3E}">
        <p14:creationId xmlns:p14="http://schemas.microsoft.com/office/powerpoint/2010/main" val="355154793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1946</TotalTime>
  <Words>1519</Words>
  <Application>Microsoft Office PowerPoint</Application>
  <PresentationFormat>Affichage à l'écran (4:3)</PresentationFormat>
  <Paragraphs>368</Paragraphs>
  <Slides>14</Slides>
  <Notes>12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14</vt:i4>
      </vt:variant>
    </vt:vector>
  </HeadingPairs>
  <TitlesOfParts>
    <vt:vector size="25" baseType="lpstr">
      <vt:lpstr>Adobe Fan Heiti Std B</vt:lpstr>
      <vt:lpstr>Alamain</vt:lpstr>
      <vt:lpstr>Arial</vt:lpstr>
      <vt:lpstr>Arial</vt:lpstr>
      <vt:lpstr>Arial Black</vt:lpstr>
      <vt:lpstr>Berlin Sans FB</vt:lpstr>
      <vt:lpstr>Calibri</vt:lpstr>
      <vt:lpstr>Calibri Light</vt:lpstr>
      <vt:lpstr>Comic Sans MS</vt:lpstr>
      <vt:lpstr>Segoe Print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Geneviève Dubois</dc:creator>
  <cp:lastModifiedBy>Geneviève Dubois</cp:lastModifiedBy>
  <cp:revision>56</cp:revision>
  <dcterms:created xsi:type="dcterms:W3CDTF">2017-04-14T16:54:06Z</dcterms:created>
  <dcterms:modified xsi:type="dcterms:W3CDTF">2017-04-26T17:09:22Z</dcterms:modified>
</cp:coreProperties>
</file>