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DA10D-EE5B-4D46-871A-C53EF6C092FC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70390-D9B6-4AD6-8303-3720ED4F4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74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70390-D9B6-4AD6-8303-3720ED4F42A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52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70390-D9B6-4AD6-8303-3720ED4F42A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90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06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00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28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16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39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82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35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56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79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62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E8B2D-3ED0-48B5-BB9B-46B8D3199B7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46F16-2A80-4A04-B889-D5A0A2DCC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91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0BF7113-F2A0-4DC8-A662-EB9917D03633}"/>
              </a:ext>
            </a:extLst>
          </p:cNvPr>
          <p:cNvSpPr/>
          <p:nvPr/>
        </p:nvSpPr>
        <p:spPr>
          <a:xfrm>
            <a:off x="142043" y="97654"/>
            <a:ext cx="8851037" cy="6667130"/>
          </a:xfrm>
          <a:prstGeom prst="roundRect">
            <a:avLst>
              <a:gd name="adj" fmla="val 9210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D91108-58A9-4C36-820C-D2A1280D1BD0}"/>
              </a:ext>
            </a:extLst>
          </p:cNvPr>
          <p:cNvSpPr txBox="1"/>
          <p:nvPr/>
        </p:nvSpPr>
        <p:spPr>
          <a:xfrm>
            <a:off x="3401252" y="-1969"/>
            <a:ext cx="37636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  <a:latin typeface="Gill Sans Nova Cond Ultra Bold" panose="020B0B04020104020203" pitchFamily="34" charset="0"/>
              </a:rPr>
              <a:t>Le renard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CA290EEB-DE7F-499D-9FAC-DBB95FB86C45}"/>
              </a:ext>
            </a:extLst>
          </p:cNvPr>
          <p:cNvCxnSpPr>
            <a:cxnSpLocks/>
          </p:cNvCxnSpPr>
          <p:nvPr/>
        </p:nvCxnSpPr>
        <p:spPr>
          <a:xfrm>
            <a:off x="2980835" y="83186"/>
            <a:ext cx="0" cy="676478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5B5C00E-ABF2-404F-B5C6-62D746B3AB05}"/>
              </a:ext>
            </a:extLst>
          </p:cNvPr>
          <p:cNvCxnSpPr>
            <a:cxnSpLocks/>
          </p:cNvCxnSpPr>
          <p:nvPr/>
        </p:nvCxnSpPr>
        <p:spPr>
          <a:xfrm>
            <a:off x="6442593" y="83186"/>
            <a:ext cx="0" cy="676478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E4F3AED0-8182-4D18-949C-083EBBDAF608}"/>
              </a:ext>
            </a:extLst>
          </p:cNvPr>
          <p:cNvSpPr txBox="1"/>
          <p:nvPr/>
        </p:nvSpPr>
        <p:spPr>
          <a:xfrm>
            <a:off x="2969251" y="1060068"/>
            <a:ext cx="3492694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6BAFFB-27E2-4828-B1E2-ECC50C1B102D}"/>
              </a:ext>
            </a:extLst>
          </p:cNvPr>
          <p:cNvSpPr txBox="1"/>
          <p:nvPr/>
        </p:nvSpPr>
        <p:spPr>
          <a:xfrm>
            <a:off x="577787" y="169682"/>
            <a:ext cx="2201157" cy="405949"/>
          </a:xfrm>
          <a:prstGeom prst="rect">
            <a:avLst/>
          </a:prstGeom>
          <a:noFill/>
        </p:spPr>
        <p:txBody>
          <a:bodyPr wrap="square">
            <a:prstTxWarp prst="textWave2">
              <a:avLst/>
            </a:prstTxWarp>
            <a:spAutoFit/>
          </a:bodyPr>
          <a:lstStyle/>
          <a:p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Nature y es-tu ?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FEF544-8F43-4BF8-BB4F-A539EE0CD3A0}"/>
              </a:ext>
            </a:extLst>
          </p:cNvPr>
          <p:cNvSpPr txBox="1"/>
          <p:nvPr/>
        </p:nvSpPr>
        <p:spPr>
          <a:xfrm>
            <a:off x="922730" y="728426"/>
            <a:ext cx="180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latin typeface="Avenir Next LT Pro Demi" panose="020B0704020202020204" pitchFamily="34" charset="0"/>
              </a:rPr>
              <a:t>vertébré</a:t>
            </a:r>
          </a:p>
          <a:p>
            <a:endParaRPr lang="fr-FR" sz="12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4A40392-9821-40D0-B48B-E8859181F084}"/>
              </a:ext>
            </a:extLst>
          </p:cNvPr>
          <p:cNvSpPr txBox="1"/>
          <p:nvPr/>
        </p:nvSpPr>
        <p:spPr>
          <a:xfrm>
            <a:off x="3569874" y="694065"/>
            <a:ext cx="2347430" cy="307777"/>
          </a:xfrm>
          <a:custGeom>
            <a:avLst/>
            <a:gdLst>
              <a:gd name="connsiteX0" fmla="*/ 0 w 2347430"/>
              <a:gd name="connsiteY0" fmla="*/ 0 h 307777"/>
              <a:gd name="connsiteX1" fmla="*/ 586858 w 2347430"/>
              <a:gd name="connsiteY1" fmla="*/ 0 h 307777"/>
              <a:gd name="connsiteX2" fmla="*/ 1126766 w 2347430"/>
              <a:gd name="connsiteY2" fmla="*/ 0 h 307777"/>
              <a:gd name="connsiteX3" fmla="*/ 1666675 w 2347430"/>
              <a:gd name="connsiteY3" fmla="*/ 0 h 307777"/>
              <a:gd name="connsiteX4" fmla="*/ 2347430 w 2347430"/>
              <a:gd name="connsiteY4" fmla="*/ 0 h 307777"/>
              <a:gd name="connsiteX5" fmla="*/ 2347430 w 2347430"/>
              <a:gd name="connsiteY5" fmla="*/ 307777 h 307777"/>
              <a:gd name="connsiteX6" fmla="*/ 1737098 w 2347430"/>
              <a:gd name="connsiteY6" fmla="*/ 307777 h 307777"/>
              <a:gd name="connsiteX7" fmla="*/ 1173715 w 2347430"/>
              <a:gd name="connsiteY7" fmla="*/ 307777 h 307777"/>
              <a:gd name="connsiteX8" fmla="*/ 586858 w 2347430"/>
              <a:gd name="connsiteY8" fmla="*/ 307777 h 307777"/>
              <a:gd name="connsiteX9" fmla="*/ 0 w 2347430"/>
              <a:gd name="connsiteY9" fmla="*/ 307777 h 307777"/>
              <a:gd name="connsiteX10" fmla="*/ 0 w 2347430"/>
              <a:gd name="connsiteY10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47430" h="307777" extrusionOk="0">
                <a:moveTo>
                  <a:pt x="0" y="0"/>
                </a:moveTo>
                <a:cubicBezTo>
                  <a:pt x="188282" y="-2007"/>
                  <a:pt x="379637" y="6274"/>
                  <a:pt x="586858" y="0"/>
                </a:cubicBezTo>
                <a:cubicBezTo>
                  <a:pt x="794079" y="-6274"/>
                  <a:pt x="915961" y="37937"/>
                  <a:pt x="1126766" y="0"/>
                </a:cubicBezTo>
                <a:cubicBezTo>
                  <a:pt x="1337571" y="-37937"/>
                  <a:pt x="1490511" y="58808"/>
                  <a:pt x="1666675" y="0"/>
                </a:cubicBezTo>
                <a:cubicBezTo>
                  <a:pt x="1842839" y="-58808"/>
                  <a:pt x="2031616" y="29542"/>
                  <a:pt x="2347430" y="0"/>
                </a:cubicBezTo>
                <a:cubicBezTo>
                  <a:pt x="2374082" y="65034"/>
                  <a:pt x="2317601" y="163153"/>
                  <a:pt x="2347430" y="307777"/>
                </a:cubicBezTo>
                <a:cubicBezTo>
                  <a:pt x="2151036" y="358161"/>
                  <a:pt x="1922708" y="279942"/>
                  <a:pt x="1737098" y="307777"/>
                </a:cubicBezTo>
                <a:cubicBezTo>
                  <a:pt x="1551488" y="335612"/>
                  <a:pt x="1319059" y="243044"/>
                  <a:pt x="1173715" y="307777"/>
                </a:cubicBezTo>
                <a:cubicBezTo>
                  <a:pt x="1028371" y="372510"/>
                  <a:pt x="784663" y="255233"/>
                  <a:pt x="586858" y="307777"/>
                </a:cubicBezTo>
                <a:cubicBezTo>
                  <a:pt x="389053" y="360321"/>
                  <a:pt x="280338" y="293974"/>
                  <a:pt x="0" y="307777"/>
                </a:cubicBezTo>
                <a:cubicBezTo>
                  <a:pt x="-5283" y="170761"/>
                  <a:pt x="12328" y="122613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151934045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Particularités – mode de vie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D693DF-8915-46E5-A768-4BF4A2EF9022}"/>
              </a:ext>
            </a:extLst>
          </p:cNvPr>
          <p:cNvSpPr txBox="1"/>
          <p:nvPr/>
        </p:nvSpPr>
        <p:spPr>
          <a:xfrm>
            <a:off x="2997915" y="4771635"/>
            <a:ext cx="343135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646B4B7-3EAB-40A4-B656-9118381705E1}"/>
              </a:ext>
            </a:extLst>
          </p:cNvPr>
          <p:cNvSpPr txBox="1"/>
          <p:nvPr/>
        </p:nvSpPr>
        <p:spPr>
          <a:xfrm>
            <a:off x="4192056" y="5697022"/>
            <a:ext cx="1213539" cy="307777"/>
          </a:xfrm>
          <a:custGeom>
            <a:avLst/>
            <a:gdLst>
              <a:gd name="connsiteX0" fmla="*/ 0 w 1213539"/>
              <a:gd name="connsiteY0" fmla="*/ 0 h 307777"/>
              <a:gd name="connsiteX1" fmla="*/ 404513 w 1213539"/>
              <a:gd name="connsiteY1" fmla="*/ 0 h 307777"/>
              <a:gd name="connsiteX2" fmla="*/ 784755 w 1213539"/>
              <a:gd name="connsiteY2" fmla="*/ 0 h 307777"/>
              <a:gd name="connsiteX3" fmla="*/ 1213539 w 1213539"/>
              <a:gd name="connsiteY3" fmla="*/ 0 h 307777"/>
              <a:gd name="connsiteX4" fmla="*/ 1213539 w 1213539"/>
              <a:gd name="connsiteY4" fmla="*/ 307777 h 307777"/>
              <a:gd name="connsiteX5" fmla="*/ 833297 w 1213539"/>
              <a:gd name="connsiteY5" fmla="*/ 307777 h 307777"/>
              <a:gd name="connsiteX6" fmla="*/ 428784 w 1213539"/>
              <a:gd name="connsiteY6" fmla="*/ 307777 h 307777"/>
              <a:gd name="connsiteX7" fmla="*/ 0 w 1213539"/>
              <a:gd name="connsiteY7" fmla="*/ 307777 h 307777"/>
              <a:gd name="connsiteX8" fmla="*/ 0 w 1213539"/>
              <a:gd name="connsiteY8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539" h="307777" fill="none" extrusionOk="0">
                <a:moveTo>
                  <a:pt x="0" y="0"/>
                </a:moveTo>
                <a:cubicBezTo>
                  <a:pt x="116679" y="-16069"/>
                  <a:pt x="288752" y="45643"/>
                  <a:pt x="404513" y="0"/>
                </a:cubicBezTo>
                <a:cubicBezTo>
                  <a:pt x="520274" y="-45643"/>
                  <a:pt x="671235" y="12347"/>
                  <a:pt x="784755" y="0"/>
                </a:cubicBezTo>
                <a:cubicBezTo>
                  <a:pt x="898275" y="-12347"/>
                  <a:pt x="1127520" y="26739"/>
                  <a:pt x="1213539" y="0"/>
                </a:cubicBezTo>
                <a:cubicBezTo>
                  <a:pt x="1245922" y="120966"/>
                  <a:pt x="1204750" y="162625"/>
                  <a:pt x="1213539" y="307777"/>
                </a:cubicBezTo>
                <a:cubicBezTo>
                  <a:pt x="1094130" y="315340"/>
                  <a:pt x="950574" y="290788"/>
                  <a:pt x="833297" y="307777"/>
                </a:cubicBezTo>
                <a:cubicBezTo>
                  <a:pt x="716020" y="324766"/>
                  <a:pt x="530012" y="301387"/>
                  <a:pt x="428784" y="307777"/>
                </a:cubicBezTo>
                <a:cubicBezTo>
                  <a:pt x="327556" y="314167"/>
                  <a:pt x="101059" y="289097"/>
                  <a:pt x="0" y="307777"/>
                </a:cubicBezTo>
                <a:cubicBezTo>
                  <a:pt x="-28086" y="240558"/>
                  <a:pt x="10563" y="126402"/>
                  <a:pt x="0" y="0"/>
                </a:cubicBezTo>
                <a:close/>
              </a:path>
              <a:path w="1213539" h="307777" stroke="0" extrusionOk="0">
                <a:moveTo>
                  <a:pt x="0" y="0"/>
                </a:moveTo>
                <a:cubicBezTo>
                  <a:pt x="188836" y="-1822"/>
                  <a:pt x="329745" y="1509"/>
                  <a:pt x="428784" y="0"/>
                </a:cubicBezTo>
                <a:cubicBezTo>
                  <a:pt x="527823" y="-1509"/>
                  <a:pt x="715437" y="29679"/>
                  <a:pt x="821161" y="0"/>
                </a:cubicBezTo>
                <a:cubicBezTo>
                  <a:pt x="926885" y="-29679"/>
                  <a:pt x="1064728" y="34023"/>
                  <a:pt x="1213539" y="0"/>
                </a:cubicBezTo>
                <a:cubicBezTo>
                  <a:pt x="1222925" y="76797"/>
                  <a:pt x="1213479" y="170216"/>
                  <a:pt x="1213539" y="307777"/>
                </a:cubicBezTo>
                <a:cubicBezTo>
                  <a:pt x="1028651" y="319265"/>
                  <a:pt x="916471" y="294244"/>
                  <a:pt x="784755" y="307777"/>
                </a:cubicBezTo>
                <a:cubicBezTo>
                  <a:pt x="653039" y="321310"/>
                  <a:pt x="555572" y="264582"/>
                  <a:pt x="380242" y="307777"/>
                </a:cubicBezTo>
                <a:cubicBezTo>
                  <a:pt x="204912" y="350972"/>
                  <a:pt x="110104" y="267862"/>
                  <a:pt x="0" y="307777"/>
                </a:cubicBezTo>
                <a:cubicBezTo>
                  <a:pt x="-26431" y="206467"/>
                  <a:pt x="35784" y="99841"/>
                  <a:pt x="0" y="0"/>
                </a:cubicBezTo>
                <a:close/>
              </a:path>
            </a:pathLst>
          </a:custGeom>
          <a:ln w="28575">
            <a:extLst>
              <a:ext uri="{C807C97D-BFC1-408E-A445-0C87EB9F89A2}">
                <ask:lineSketchStyleProps xmlns:ask="http://schemas.microsoft.com/office/drawing/2018/sketchyshapes" sd="395084079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Reproduction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D300950-2167-43FA-8EC5-D6B39FFAAD3A}"/>
              </a:ext>
            </a:extLst>
          </p:cNvPr>
          <p:cNvSpPr txBox="1"/>
          <p:nvPr/>
        </p:nvSpPr>
        <p:spPr>
          <a:xfrm>
            <a:off x="3025600" y="6031462"/>
            <a:ext cx="343135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C21D8F-42E3-4117-8FAD-B59D8891115A}"/>
              </a:ext>
            </a:extLst>
          </p:cNvPr>
          <p:cNvSpPr txBox="1"/>
          <p:nvPr/>
        </p:nvSpPr>
        <p:spPr>
          <a:xfrm>
            <a:off x="6493057" y="892976"/>
            <a:ext cx="280909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100" dirty="0"/>
          </a:p>
          <a:p>
            <a:r>
              <a:rPr lang="fr-FR" sz="1100" dirty="0"/>
              <a:t>longueur :</a:t>
            </a:r>
            <a:endParaRPr lang="fr-FR" sz="12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7895142-91F9-4CBF-9F62-97E05CF3A5B2}"/>
              </a:ext>
            </a:extLst>
          </p:cNvPr>
          <p:cNvSpPr txBox="1"/>
          <p:nvPr/>
        </p:nvSpPr>
        <p:spPr>
          <a:xfrm>
            <a:off x="7290782" y="574537"/>
            <a:ext cx="854110" cy="307777"/>
          </a:xfrm>
          <a:custGeom>
            <a:avLst/>
            <a:gdLst>
              <a:gd name="connsiteX0" fmla="*/ 0 w 854110"/>
              <a:gd name="connsiteY0" fmla="*/ 0 h 307777"/>
              <a:gd name="connsiteX1" fmla="*/ 444137 w 854110"/>
              <a:gd name="connsiteY1" fmla="*/ 0 h 307777"/>
              <a:gd name="connsiteX2" fmla="*/ 854110 w 854110"/>
              <a:gd name="connsiteY2" fmla="*/ 0 h 307777"/>
              <a:gd name="connsiteX3" fmla="*/ 854110 w 854110"/>
              <a:gd name="connsiteY3" fmla="*/ 307777 h 307777"/>
              <a:gd name="connsiteX4" fmla="*/ 435596 w 854110"/>
              <a:gd name="connsiteY4" fmla="*/ 307777 h 307777"/>
              <a:gd name="connsiteX5" fmla="*/ 0 w 854110"/>
              <a:gd name="connsiteY5" fmla="*/ 307777 h 307777"/>
              <a:gd name="connsiteX6" fmla="*/ 0 w 854110"/>
              <a:gd name="connsiteY6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4110" h="307777" extrusionOk="0">
                <a:moveTo>
                  <a:pt x="0" y="0"/>
                </a:moveTo>
                <a:cubicBezTo>
                  <a:pt x="114786" y="-29282"/>
                  <a:pt x="234077" y="35030"/>
                  <a:pt x="444137" y="0"/>
                </a:cubicBezTo>
                <a:cubicBezTo>
                  <a:pt x="654197" y="-35030"/>
                  <a:pt x="693510" y="47900"/>
                  <a:pt x="854110" y="0"/>
                </a:cubicBezTo>
                <a:cubicBezTo>
                  <a:pt x="889091" y="138938"/>
                  <a:pt x="839296" y="233595"/>
                  <a:pt x="854110" y="307777"/>
                </a:cubicBezTo>
                <a:cubicBezTo>
                  <a:pt x="677236" y="354384"/>
                  <a:pt x="526503" y="273235"/>
                  <a:pt x="435596" y="307777"/>
                </a:cubicBezTo>
                <a:cubicBezTo>
                  <a:pt x="344689" y="342319"/>
                  <a:pt x="131434" y="259444"/>
                  <a:pt x="0" y="307777"/>
                </a:cubicBezTo>
                <a:cubicBezTo>
                  <a:pt x="-15212" y="241206"/>
                  <a:pt x="34163" y="75263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33255017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portrait</a:t>
            </a:r>
          </a:p>
        </p:txBody>
      </p:sp>
      <p:pic>
        <p:nvPicPr>
          <p:cNvPr id="30" name="Graphique 29" descr="Orientation avec un remplissage uni">
            <a:extLst>
              <a:ext uri="{FF2B5EF4-FFF2-40B4-BE49-F238E27FC236}">
                <a16:creationId xmlns:a16="http://schemas.microsoft.com/office/drawing/2014/main" id="{BC6A8673-754D-442B-B0C6-F3670DC64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24401">
            <a:off x="2918902" y="588102"/>
            <a:ext cx="603204" cy="578727"/>
          </a:xfrm>
          <a:prstGeom prst="rect">
            <a:avLst/>
          </a:prstGeom>
        </p:spPr>
      </p:pic>
      <p:pic>
        <p:nvPicPr>
          <p:cNvPr id="32" name="Graphique 31" descr="Orientation avec un remplissage uni">
            <a:extLst>
              <a:ext uri="{FF2B5EF4-FFF2-40B4-BE49-F238E27FC236}">
                <a16:creationId xmlns:a16="http://schemas.microsoft.com/office/drawing/2014/main" id="{9A3CAD29-F065-491C-8E98-CFD4A99853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24401">
            <a:off x="3585245" y="5574585"/>
            <a:ext cx="603204" cy="578727"/>
          </a:xfrm>
          <a:prstGeom prst="rect">
            <a:avLst/>
          </a:prstGeom>
        </p:spPr>
      </p:pic>
      <p:pic>
        <p:nvPicPr>
          <p:cNvPr id="33" name="Graphique 32" descr="Orientation avec un remplissage uni">
            <a:extLst>
              <a:ext uri="{FF2B5EF4-FFF2-40B4-BE49-F238E27FC236}">
                <a16:creationId xmlns:a16="http://schemas.microsoft.com/office/drawing/2014/main" id="{BFE48B34-667D-44EC-88C7-FCEC1DA0F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24401">
            <a:off x="6623925" y="449706"/>
            <a:ext cx="603204" cy="578727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256757D6-F146-4C07-8B12-AEE77AD15579}"/>
              </a:ext>
            </a:extLst>
          </p:cNvPr>
          <p:cNvSpPr txBox="1"/>
          <p:nvPr/>
        </p:nvSpPr>
        <p:spPr>
          <a:xfrm>
            <a:off x="7431261" y="6361704"/>
            <a:ext cx="1427262" cy="285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EFD704B-B963-4B79-8B4F-5D94EA91D4E4}"/>
              </a:ext>
            </a:extLst>
          </p:cNvPr>
          <p:cNvSpPr txBox="1"/>
          <p:nvPr/>
        </p:nvSpPr>
        <p:spPr>
          <a:xfrm rot="16200000">
            <a:off x="-2753547" y="3104836"/>
            <a:ext cx="61751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This work is licensed under a </a:t>
            </a:r>
            <a:r>
              <a:rPr lang="en-US" sz="800" dirty="0">
                <a:hlinkClick r:id="rId5"/>
              </a:rPr>
              <a:t>Creative Commons Attribution-</a:t>
            </a:r>
            <a:r>
              <a:rPr lang="en-US" sz="800" dirty="0" err="1">
                <a:hlinkClick r:id="rId5"/>
              </a:rPr>
              <a:t>NonCommercial</a:t>
            </a:r>
            <a:r>
              <a:rPr lang="en-US" sz="800" dirty="0">
                <a:hlinkClick r:id="rId5"/>
              </a:rPr>
              <a:t>-</a:t>
            </a:r>
            <a:r>
              <a:rPr lang="en-US" sz="800" dirty="0" err="1">
                <a:hlinkClick r:id="rId5"/>
              </a:rPr>
              <a:t>ShareAlike</a:t>
            </a:r>
            <a:r>
              <a:rPr lang="en-US" sz="800" dirty="0">
                <a:hlinkClick r:id="rId5"/>
              </a:rPr>
              <a:t> 4.0 International License</a:t>
            </a:r>
            <a:r>
              <a:rPr lang="en-US" sz="800" dirty="0"/>
              <a:t>.</a:t>
            </a:r>
            <a:br>
              <a:rPr lang="en-US" sz="800" dirty="0"/>
            </a:br>
            <a:endParaRPr lang="fr-FR" sz="800" dirty="0"/>
          </a:p>
        </p:txBody>
      </p:sp>
      <p:pic>
        <p:nvPicPr>
          <p:cNvPr id="31" name="Graphique 30" descr="Orientation avec un remplissage uni">
            <a:extLst>
              <a:ext uri="{FF2B5EF4-FFF2-40B4-BE49-F238E27FC236}">
                <a16:creationId xmlns:a16="http://schemas.microsoft.com/office/drawing/2014/main" id="{48C726D1-C2B4-464E-8A2D-2120EACBE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24401">
            <a:off x="3684599" y="4155357"/>
            <a:ext cx="603204" cy="57872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8C05FAC9-74AE-4A37-BA51-5FD0F4E2FD99}"/>
              </a:ext>
            </a:extLst>
          </p:cNvPr>
          <p:cNvSpPr txBox="1"/>
          <p:nvPr/>
        </p:nvSpPr>
        <p:spPr>
          <a:xfrm>
            <a:off x="4389026" y="4273154"/>
            <a:ext cx="739343" cy="307777"/>
          </a:xfrm>
          <a:custGeom>
            <a:avLst/>
            <a:gdLst>
              <a:gd name="connsiteX0" fmla="*/ 0 w 739343"/>
              <a:gd name="connsiteY0" fmla="*/ 0 h 307777"/>
              <a:gd name="connsiteX1" fmla="*/ 347491 w 739343"/>
              <a:gd name="connsiteY1" fmla="*/ 0 h 307777"/>
              <a:gd name="connsiteX2" fmla="*/ 739343 w 739343"/>
              <a:gd name="connsiteY2" fmla="*/ 0 h 307777"/>
              <a:gd name="connsiteX3" fmla="*/ 739343 w 739343"/>
              <a:gd name="connsiteY3" fmla="*/ 307777 h 307777"/>
              <a:gd name="connsiteX4" fmla="*/ 362278 w 739343"/>
              <a:gd name="connsiteY4" fmla="*/ 307777 h 307777"/>
              <a:gd name="connsiteX5" fmla="*/ 0 w 739343"/>
              <a:gd name="connsiteY5" fmla="*/ 307777 h 307777"/>
              <a:gd name="connsiteX6" fmla="*/ 0 w 739343"/>
              <a:gd name="connsiteY6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9343" h="307777" extrusionOk="0">
                <a:moveTo>
                  <a:pt x="0" y="0"/>
                </a:moveTo>
                <a:cubicBezTo>
                  <a:pt x="130300" y="-33691"/>
                  <a:pt x="185960" y="11542"/>
                  <a:pt x="347491" y="0"/>
                </a:cubicBezTo>
                <a:cubicBezTo>
                  <a:pt x="509022" y="-11542"/>
                  <a:pt x="561669" y="29469"/>
                  <a:pt x="739343" y="0"/>
                </a:cubicBezTo>
                <a:cubicBezTo>
                  <a:pt x="759868" y="102734"/>
                  <a:pt x="704568" y="164019"/>
                  <a:pt x="739343" y="307777"/>
                </a:cubicBezTo>
                <a:cubicBezTo>
                  <a:pt x="647490" y="321886"/>
                  <a:pt x="484281" y="279794"/>
                  <a:pt x="362278" y="307777"/>
                </a:cubicBezTo>
                <a:cubicBezTo>
                  <a:pt x="240275" y="335760"/>
                  <a:pt x="154594" y="294086"/>
                  <a:pt x="0" y="307777"/>
                </a:cubicBezTo>
                <a:cubicBezTo>
                  <a:pt x="-14369" y="240539"/>
                  <a:pt x="28081" y="75783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583920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Habitat</a:t>
            </a:r>
          </a:p>
        </p:txBody>
      </p:sp>
    </p:spTree>
    <p:extLst>
      <p:ext uri="{BB962C8B-B14F-4D97-AF65-F5344CB8AC3E}">
        <p14:creationId xmlns:p14="http://schemas.microsoft.com/office/powerpoint/2010/main" val="160771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0BF7113-F2A0-4DC8-A662-EB9917D03633}"/>
              </a:ext>
            </a:extLst>
          </p:cNvPr>
          <p:cNvSpPr/>
          <p:nvPr/>
        </p:nvSpPr>
        <p:spPr>
          <a:xfrm>
            <a:off x="142044" y="97654"/>
            <a:ext cx="5693148" cy="6667130"/>
          </a:xfrm>
          <a:prstGeom prst="roundRect">
            <a:avLst>
              <a:gd name="adj" fmla="val 6892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D91108-58A9-4C36-820C-D2A1280D1BD0}"/>
              </a:ext>
            </a:extLst>
          </p:cNvPr>
          <p:cNvSpPr txBox="1"/>
          <p:nvPr/>
        </p:nvSpPr>
        <p:spPr>
          <a:xfrm>
            <a:off x="1761706" y="527542"/>
            <a:ext cx="376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solidFill>
                  <a:schemeClr val="accent6">
                    <a:lumMod val="75000"/>
                  </a:schemeClr>
                </a:solidFill>
                <a:latin typeface="Gill Sans Nova Cond Ultra Bold" panose="020B0B04020104020203" pitchFamily="34" charset="0"/>
              </a:rPr>
              <a:t>Le renard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6BAFFB-27E2-4828-B1E2-ECC50C1B102D}"/>
              </a:ext>
            </a:extLst>
          </p:cNvPr>
          <p:cNvSpPr txBox="1"/>
          <p:nvPr/>
        </p:nvSpPr>
        <p:spPr>
          <a:xfrm>
            <a:off x="577787" y="169682"/>
            <a:ext cx="4672943" cy="405949"/>
          </a:xfrm>
          <a:prstGeom prst="rect">
            <a:avLst/>
          </a:prstGeom>
          <a:noFill/>
        </p:spPr>
        <p:txBody>
          <a:bodyPr wrap="square">
            <a:prstTxWarp prst="textWave2">
              <a:avLst/>
            </a:prstTxWarp>
            <a:spAutoFit/>
          </a:bodyPr>
          <a:lstStyle/>
          <a:p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Nature y es-tu ?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Gabriola" panose="04040605051002020D02" pitchFamily="82" charset="0"/>
              </a:rPr>
              <a:t>Questionnaire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EF2AB701-6732-43E2-90CE-F46BAF9A5FF7}"/>
              </a:ext>
            </a:extLst>
          </p:cNvPr>
          <p:cNvSpPr/>
          <p:nvPr/>
        </p:nvSpPr>
        <p:spPr>
          <a:xfrm>
            <a:off x="5851586" y="114331"/>
            <a:ext cx="3217000" cy="6629338"/>
          </a:xfrm>
          <a:prstGeom prst="roundRect">
            <a:avLst>
              <a:gd name="adj" fmla="val 8331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ADCD1A7-F385-4FD6-8BDA-9461DE640022}"/>
              </a:ext>
            </a:extLst>
          </p:cNvPr>
          <p:cNvSpPr txBox="1"/>
          <p:nvPr/>
        </p:nvSpPr>
        <p:spPr>
          <a:xfrm>
            <a:off x="6620276" y="186497"/>
            <a:ext cx="1864935" cy="389134"/>
          </a:xfrm>
          <a:prstGeom prst="rect">
            <a:avLst/>
          </a:prstGeom>
          <a:noFill/>
        </p:spPr>
        <p:txBody>
          <a:bodyPr wrap="square">
            <a:prstTxWarp prst="textWave2">
              <a:avLst>
                <a:gd name="adj1" fmla="val 9583"/>
                <a:gd name="adj2" fmla="val 615"/>
              </a:avLst>
            </a:prstTxWarp>
            <a:spAutoFit/>
          </a:bodyPr>
          <a:lstStyle/>
          <a:p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Gabriola" panose="04040605051002020D02" pitchFamily="82" charset="0"/>
              </a:rPr>
              <a:t>Correction</a:t>
            </a:r>
          </a:p>
        </p:txBody>
      </p:sp>
      <p:pic>
        <p:nvPicPr>
          <p:cNvPr id="34" name="Image 33" descr="Une image contenant intérieur, jouet, poupée, petit&#10;&#10;Description générée automatiquement">
            <a:extLst>
              <a:ext uri="{FF2B5EF4-FFF2-40B4-BE49-F238E27FC236}">
                <a16:creationId xmlns:a16="http://schemas.microsoft.com/office/drawing/2014/main" id="{7F5FA69D-B9C3-4131-9F42-4940A2E486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223" b="68043"/>
          <a:stretch/>
        </p:blipFill>
        <p:spPr>
          <a:xfrm>
            <a:off x="460803" y="440684"/>
            <a:ext cx="652390" cy="868534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EA405169-D506-4165-BEFE-E3032B76E48B}"/>
              </a:ext>
            </a:extLst>
          </p:cNvPr>
          <p:cNvSpPr txBox="1"/>
          <p:nvPr/>
        </p:nvSpPr>
        <p:spPr>
          <a:xfrm>
            <a:off x="142044" y="1237576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L’alimentation du renard est variée.</a:t>
            </a:r>
          </a:p>
          <a:p>
            <a:endParaRPr lang="fr-FR" sz="1400" dirty="0"/>
          </a:p>
          <a:p>
            <a:r>
              <a:rPr lang="fr-FR" sz="1400" dirty="0"/>
              <a:t>Le renard peut manger des fruits.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09D12E6-9354-442F-B088-6C2CFCB05EE2}"/>
              </a:ext>
            </a:extLst>
          </p:cNvPr>
          <p:cNvCxnSpPr>
            <a:cxnSpLocks/>
          </p:cNvCxnSpPr>
          <p:nvPr/>
        </p:nvCxnSpPr>
        <p:spPr>
          <a:xfrm>
            <a:off x="2783064" y="1425569"/>
            <a:ext cx="3692949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2A1593EE-0F7A-49E3-9A96-661EBBC43D1B}"/>
              </a:ext>
            </a:extLst>
          </p:cNvPr>
          <p:cNvCxnSpPr>
            <a:cxnSpLocks/>
            <a:endCxn id="41" idx="2"/>
          </p:cNvCxnSpPr>
          <p:nvPr/>
        </p:nvCxnSpPr>
        <p:spPr>
          <a:xfrm>
            <a:off x="2651291" y="1871093"/>
            <a:ext cx="3841419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D944A445-33B0-4A4E-85D9-7C3502CFBC46}"/>
              </a:ext>
            </a:extLst>
          </p:cNvPr>
          <p:cNvSpPr txBox="1"/>
          <p:nvPr/>
        </p:nvSpPr>
        <p:spPr>
          <a:xfrm>
            <a:off x="6257409" y="534548"/>
            <a:ext cx="376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solidFill>
                  <a:schemeClr val="accent6">
                    <a:lumMod val="75000"/>
                  </a:schemeClr>
                </a:solidFill>
                <a:latin typeface="Gill Sans Nova Cond Ultra Bold" panose="020B0B04020104020203" pitchFamily="34" charset="0"/>
              </a:rPr>
              <a:t>Le renard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46EA262C-B0A0-4E01-B02D-4CC67DD38D21}"/>
              </a:ext>
            </a:extLst>
          </p:cNvPr>
          <p:cNvSpPr/>
          <p:nvPr/>
        </p:nvSpPr>
        <p:spPr>
          <a:xfrm>
            <a:off x="6483765" y="1167816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8A22DD60-6A8A-4C2A-9EE2-076ADBE0CCF2}"/>
              </a:ext>
            </a:extLst>
          </p:cNvPr>
          <p:cNvSpPr/>
          <p:nvPr/>
        </p:nvSpPr>
        <p:spPr>
          <a:xfrm>
            <a:off x="5378535" y="1637532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38C8FC9-39F0-4E56-B19E-FDAB67FC52E1}"/>
              </a:ext>
            </a:extLst>
          </p:cNvPr>
          <p:cNvSpPr/>
          <p:nvPr/>
        </p:nvSpPr>
        <p:spPr>
          <a:xfrm>
            <a:off x="5378535" y="1165093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6F765DEB-9B0F-43C2-ABA8-79FCF5C4E0D4}"/>
              </a:ext>
            </a:extLst>
          </p:cNvPr>
          <p:cNvSpPr/>
          <p:nvPr/>
        </p:nvSpPr>
        <p:spPr>
          <a:xfrm>
            <a:off x="6492710" y="1665067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7599310-C8D6-4F78-953F-B1EF40A3929B}"/>
              </a:ext>
            </a:extLst>
          </p:cNvPr>
          <p:cNvSpPr txBox="1"/>
          <p:nvPr/>
        </p:nvSpPr>
        <p:spPr>
          <a:xfrm>
            <a:off x="243243" y="2145705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On peut trouver des renards en ville</a:t>
            </a:r>
          </a:p>
          <a:p>
            <a:endParaRPr lang="fr-FR" sz="1400" dirty="0"/>
          </a:p>
          <a:p>
            <a:r>
              <a:rPr lang="fr-FR" sz="1400" dirty="0"/>
              <a:t>En ville, le renard est nocturne.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26D134CC-AB6F-4C1D-AF4D-4477AA87BBBB}"/>
              </a:ext>
            </a:extLst>
          </p:cNvPr>
          <p:cNvCxnSpPr>
            <a:cxnSpLocks/>
          </p:cNvCxnSpPr>
          <p:nvPr/>
        </p:nvCxnSpPr>
        <p:spPr>
          <a:xfrm>
            <a:off x="2988297" y="2307084"/>
            <a:ext cx="3558337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Ellipse 45">
            <a:extLst>
              <a:ext uri="{FF2B5EF4-FFF2-40B4-BE49-F238E27FC236}">
                <a16:creationId xmlns:a16="http://schemas.microsoft.com/office/drawing/2014/main" id="{EA55CCAA-8CB4-43B9-B393-7650E34AF8CE}"/>
              </a:ext>
            </a:extLst>
          </p:cNvPr>
          <p:cNvSpPr/>
          <p:nvPr/>
        </p:nvSpPr>
        <p:spPr>
          <a:xfrm>
            <a:off x="5384309" y="2074611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5E34840-78ED-4A31-844E-86B6C7753AC9}"/>
              </a:ext>
            </a:extLst>
          </p:cNvPr>
          <p:cNvSpPr/>
          <p:nvPr/>
        </p:nvSpPr>
        <p:spPr>
          <a:xfrm>
            <a:off x="6492710" y="2105460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5F7B41E0-283E-446C-9DA7-7C9FB027EB59}"/>
              </a:ext>
            </a:extLst>
          </p:cNvPr>
          <p:cNvCxnSpPr>
            <a:cxnSpLocks/>
            <a:endCxn id="51" idx="2"/>
          </p:cNvCxnSpPr>
          <p:nvPr/>
        </p:nvCxnSpPr>
        <p:spPr>
          <a:xfrm>
            <a:off x="2582944" y="2749464"/>
            <a:ext cx="3909766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Ellipse 49">
            <a:extLst>
              <a:ext uri="{FF2B5EF4-FFF2-40B4-BE49-F238E27FC236}">
                <a16:creationId xmlns:a16="http://schemas.microsoft.com/office/drawing/2014/main" id="{48BF6B12-4EBE-4787-8AA7-529A2CC3E5C7}"/>
              </a:ext>
            </a:extLst>
          </p:cNvPr>
          <p:cNvSpPr/>
          <p:nvPr/>
        </p:nvSpPr>
        <p:spPr>
          <a:xfrm>
            <a:off x="5406704" y="2517185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BC2DBBE0-030D-4C82-85F8-09FB56671EF7}"/>
              </a:ext>
            </a:extLst>
          </p:cNvPr>
          <p:cNvSpPr/>
          <p:nvPr/>
        </p:nvSpPr>
        <p:spPr>
          <a:xfrm>
            <a:off x="6492710" y="2543438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740943F-A8CC-4320-BC64-0F20F8E647F4}"/>
              </a:ext>
            </a:extLst>
          </p:cNvPr>
          <p:cNvSpPr txBox="1"/>
          <p:nvPr/>
        </p:nvSpPr>
        <p:spPr>
          <a:xfrm>
            <a:off x="189856" y="2979687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La queue du renard est fine.</a:t>
            </a:r>
          </a:p>
          <a:p>
            <a:endParaRPr lang="fr-FR" sz="1400" dirty="0"/>
          </a:p>
          <a:p>
            <a:r>
              <a:rPr lang="fr-FR" sz="1400" dirty="0"/>
              <a:t>Le renard glapit et jappe.</a:t>
            </a: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2BBC381E-5137-4C75-832B-82E06501040B}"/>
              </a:ext>
            </a:extLst>
          </p:cNvPr>
          <p:cNvCxnSpPr>
            <a:cxnSpLocks/>
            <a:endCxn id="57" idx="2"/>
          </p:cNvCxnSpPr>
          <p:nvPr/>
        </p:nvCxnSpPr>
        <p:spPr>
          <a:xfrm>
            <a:off x="2356701" y="3186920"/>
            <a:ext cx="412706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Ellipse 55">
            <a:extLst>
              <a:ext uri="{FF2B5EF4-FFF2-40B4-BE49-F238E27FC236}">
                <a16:creationId xmlns:a16="http://schemas.microsoft.com/office/drawing/2014/main" id="{AF13408A-5474-4BD7-9335-A5EE69934B9F}"/>
              </a:ext>
            </a:extLst>
          </p:cNvPr>
          <p:cNvSpPr/>
          <p:nvPr/>
        </p:nvSpPr>
        <p:spPr>
          <a:xfrm>
            <a:off x="5406703" y="2931573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AF0F1F4-052D-4504-A541-35D57C3DE161}"/>
              </a:ext>
            </a:extLst>
          </p:cNvPr>
          <p:cNvSpPr/>
          <p:nvPr/>
        </p:nvSpPr>
        <p:spPr>
          <a:xfrm>
            <a:off x="6483765" y="2980894"/>
            <a:ext cx="443059" cy="41205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83CBE1CC-CD0C-4479-944F-7C82744AAE85}"/>
              </a:ext>
            </a:extLst>
          </p:cNvPr>
          <p:cNvCxnSpPr>
            <a:cxnSpLocks/>
          </p:cNvCxnSpPr>
          <p:nvPr/>
        </p:nvCxnSpPr>
        <p:spPr>
          <a:xfrm>
            <a:off x="2121031" y="3582072"/>
            <a:ext cx="4425603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Ellipse 58">
            <a:extLst>
              <a:ext uri="{FF2B5EF4-FFF2-40B4-BE49-F238E27FC236}">
                <a16:creationId xmlns:a16="http://schemas.microsoft.com/office/drawing/2014/main" id="{4199980D-82E6-4821-A66E-B4EE7F6A1F4C}"/>
              </a:ext>
            </a:extLst>
          </p:cNvPr>
          <p:cNvSpPr/>
          <p:nvPr/>
        </p:nvSpPr>
        <p:spPr>
          <a:xfrm>
            <a:off x="5428891" y="3376046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0E06A1BB-1D4E-49B7-8064-B8DB40C0600C}"/>
              </a:ext>
            </a:extLst>
          </p:cNvPr>
          <p:cNvSpPr/>
          <p:nvPr/>
        </p:nvSpPr>
        <p:spPr>
          <a:xfrm>
            <a:off x="6492710" y="3415366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1F8C19E0-B1C9-48AE-A0EE-1051D0B13757}"/>
              </a:ext>
            </a:extLst>
          </p:cNvPr>
          <p:cNvSpPr txBox="1"/>
          <p:nvPr/>
        </p:nvSpPr>
        <p:spPr>
          <a:xfrm>
            <a:off x="243243" y="3853390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Pour chasser, le renard pratique le mulotage.</a:t>
            </a:r>
          </a:p>
          <a:p>
            <a:endParaRPr lang="fr-FR" sz="1400" dirty="0"/>
          </a:p>
          <a:p>
            <a:r>
              <a:rPr lang="fr-FR" sz="1400" dirty="0"/>
              <a:t>Les lieux de vie du renard sont variés.</a:t>
            </a:r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EDE70728-38D5-4E6B-990A-4D494B994BBD}"/>
              </a:ext>
            </a:extLst>
          </p:cNvPr>
          <p:cNvCxnSpPr>
            <a:cxnSpLocks/>
          </p:cNvCxnSpPr>
          <p:nvPr/>
        </p:nvCxnSpPr>
        <p:spPr>
          <a:xfrm>
            <a:off x="3582186" y="4028604"/>
            <a:ext cx="2926918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Ellipse 62">
            <a:extLst>
              <a:ext uri="{FF2B5EF4-FFF2-40B4-BE49-F238E27FC236}">
                <a16:creationId xmlns:a16="http://schemas.microsoft.com/office/drawing/2014/main" id="{3EC54CDB-EFC8-4F33-8E15-ED5B875598A4}"/>
              </a:ext>
            </a:extLst>
          </p:cNvPr>
          <p:cNvSpPr/>
          <p:nvPr/>
        </p:nvSpPr>
        <p:spPr>
          <a:xfrm>
            <a:off x="5428891" y="3799384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98A50A26-EC29-4C48-A13B-157B37B7B1C8}"/>
              </a:ext>
            </a:extLst>
          </p:cNvPr>
          <p:cNvSpPr/>
          <p:nvPr/>
        </p:nvSpPr>
        <p:spPr>
          <a:xfrm>
            <a:off x="6502212" y="3852822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E4E350F2-7207-4C85-9D17-6229186D2460}"/>
              </a:ext>
            </a:extLst>
          </p:cNvPr>
          <p:cNvCxnSpPr>
            <a:cxnSpLocks/>
            <a:endCxn id="68" idx="2"/>
          </p:cNvCxnSpPr>
          <p:nvPr/>
        </p:nvCxnSpPr>
        <p:spPr>
          <a:xfrm>
            <a:off x="3054285" y="4463708"/>
            <a:ext cx="3454819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Ellipse 66">
            <a:extLst>
              <a:ext uri="{FF2B5EF4-FFF2-40B4-BE49-F238E27FC236}">
                <a16:creationId xmlns:a16="http://schemas.microsoft.com/office/drawing/2014/main" id="{615FBAC2-6C25-43DD-813D-1909DED74640}"/>
              </a:ext>
            </a:extLst>
          </p:cNvPr>
          <p:cNvSpPr/>
          <p:nvPr/>
        </p:nvSpPr>
        <p:spPr>
          <a:xfrm>
            <a:off x="5432788" y="4222722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468DA193-2CBE-4F0A-B15F-82FE4A834931}"/>
              </a:ext>
            </a:extLst>
          </p:cNvPr>
          <p:cNvSpPr/>
          <p:nvPr/>
        </p:nvSpPr>
        <p:spPr>
          <a:xfrm>
            <a:off x="6509104" y="4257682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4FAD83DF-C1E3-48AE-B3DC-6A8E902CF0FB}"/>
              </a:ext>
            </a:extLst>
          </p:cNvPr>
          <p:cNvSpPr txBox="1"/>
          <p:nvPr/>
        </p:nvSpPr>
        <p:spPr>
          <a:xfrm>
            <a:off x="275974" y="4722669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Les renardeaux naissent les yeux ouverts.</a:t>
            </a:r>
          </a:p>
          <a:p>
            <a:endParaRPr lang="fr-FR" sz="1400" dirty="0"/>
          </a:p>
          <a:p>
            <a:r>
              <a:rPr lang="fr-FR" sz="1400" dirty="0"/>
              <a:t>La mère allaite ses petits.  </a:t>
            </a:r>
          </a:p>
        </p:txBody>
      </p: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E32275FC-F80F-44C5-AD0B-F6CCB77998A4}"/>
              </a:ext>
            </a:extLst>
          </p:cNvPr>
          <p:cNvCxnSpPr>
            <a:cxnSpLocks/>
            <a:endCxn id="79" idx="2"/>
          </p:cNvCxnSpPr>
          <p:nvPr/>
        </p:nvCxnSpPr>
        <p:spPr>
          <a:xfrm flipV="1">
            <a:off x="3327662" y="4884825"/>
            <a:ext cx="3195175" cy="5154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8" name="Ellipse 77">
            <a:extLst>
              <a:ext uri="{FF2B5EF4-FFF2-40B4-BE49-F238E27FC236}">
                <a16:creationId xmlns:a16="http://schemas.microsoft.com/office/drawing/2014/main" id="{22A6816D-D59A-4F3C-8E27-A89E969D7C6B}"/>
              </a:ext>
            </a:extLst>
          </p:cNvPr>
          <p:cNvSpPr/>
          <p:nvPr/>
        </p:nvSpPr>
        <p:spPr>
          <a:xfrm>
            <a:off x="5432788" y="4669734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F124CCE5-7034-45BE-AB78-924004ACEA79}"/>
              </a:ext>
            </a:extLst>
          </p:cNvPr>
          <p:cNvSpPr/>
          <p:nvPr/>
        </p:nvSpPr>
        <p:spPr>
          <a:xfrm>
            <a:off x="6522837" y="4678799"/>
            <a:ext cx="443059" cy="41205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26805653-C751-4086-9604-24D6F68293FC}"/>
              </a:ext>
            </a:extLst>
          </p:cNvPr>
          <p:cNvCxnSpPr>
            <a:cxnSpLocks/>
            <a:endCxn id="83" idx="2"/>
          </p:cNvCxnSpPr>
          <p:nvPr/>
        </p:nvCxnSpPr>
        <p:spPr>
          <a:xfrm>
            <a:off x="2253006" y="5312008"/>
            <a:ext cx="4267123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2" name="Ellipse 81">
            <a:extLst>
              <a:ext uri="{FF2B5EF4-FFF2-40B4-BE49-F238E27FC236}">
                <a16:creationId xmlns:a16="http://schemas.microsoft.com/office/drawing/2014/main" id="{31625883-6210-4C2A-B9D8-0AFCE3511C9E}"/>
              </a:ext>
            </a:extLst>
          </p:cNvPr>
          <p:cNvSpPr/>
          <p:nvPr/>
        </p:nvSpPr>
        <p:spPr>
          <a:xfrm>
            <a:off x="5428891" y="5116746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723AF440-8C42-4450-8910-DC93322F83FF}"/>
              </a:ext>
            </a:extLst>
          </p:cNvPr>
          <p:cNvSpPr/>
          <p:nvPr/>
        </p:nvSpPr>
        <p:spPr>
          <a:xfrm>
            <a:off x="6520129" y="5105982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C4EB8A34-7124-4691-8D0A-65CC0B6BF6C1}"/>
              </a:ext>
            </a:extLst>
          </p:cNvPr>
          <p:cNvSpPr txBox="1"/>
          <p:nvPr/>
        </p:nvSpPr>
        <p:spPr>
          <a:xfrm>
            <a:off x="243243" y="5543929"/>
            <a:ext cx="58399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Le renard peut peser plus de 10 kg.</a:t>
            </a:r>
          </a:p>
          <a:p>
            <a:endParaRPr lang="fr-FR" sz="1400" dirty="0"/>
          </a:p>
          <a:p>
            <a:r>
              <a:rPr lang="fr-FR" sz="1400" dirty="0"/>
              <a:t>L’ancien nom des renards était « goupil ».  </a:t>
            </a:r>
          </a:p>
        </p:txBody>
      </p: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2405D0AF-80DD-4528-8F6A-432D8BC2903E}"/>
              </a:ext>
            </a:extLst>
          </p:cNvPr>
          <p:cNvCxnSpPr>
            <a:cxnSpLocks/>
            <a:endCxn id="90" idx="2"/>
          </p:cNvCxnSpPr>
          <p:nvPr/>
        </p:nvCxnSpPr>
        <p:spPr>
          <a:xfrm>
            <a:off x="2903456" y="5738487"/>
            <a:ext cx="3634798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8" name="Ellipse 87">
            <a:extLst>
              <a:ext uri="{FF2B5EF4-FFF2-40B4-BE49-F238E27FC236}">
                <a16:creationId xmlns:a16="http://schemas.microsoft.com/office/drawing/2014/main" id="{1C676EA2-3257-45E7-BABE-C282AB2450D3}"/>
              </a:ext>
            </a:extLst>
          </p:cNvPr>
          <p:cNvSpPr/>
          <p:nvPr/>
        </p:nvSpPr>
        <p:spPr>
          <a:xfrm>
            <a:off x="5414881" y="5532461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41767C48-12D3-43AC-B689-CDA799F58679}"/>
              </a:ext>
            </a:extLst>
          </p:cNvPr>
          <p:cNvCxnSpPr>
            <a:cxnSpLocks/>
            <a:endCxn id="91" idx="2"/>
          </p:cNvCxnSpPr>
          <p:nvPr/>
        </p:nvCxnSpPr>
        <p:spPr>
          <a:xfrm>
            <a:off x="3327662" y="6152687"/>
            <a:ext cx="3218972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0" name="Ellipse 89">
            <a:extLst>
              <a:ext uri="{FF2B5EF4-FFF2-40B4-BE49-F238E27FC236}">
                <a16:creationId xmlns:a16="http://schemas.microsoft.com/office/drawing/2014/main" id="{3FB1CEE3-6E17-43CD-8F10-8D1DFB2734EE}"/>
              </a:ext>
            </a:extLst>
          </p:cNvPr>
          <p:cNvSpPr/>
          <p:nvPr/>
        </p:nvSpPr>
        <p:spPr>
          <a:xfrm>
            <a:off x="6538254" y="5532461"/>
            <a:ext cx="443059" cy="41205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12B6C255-249D-4161-8B6A-845A3AFAAEE7}"/>
              </a:ext>
            </a:extLst>
          </p:cNvPr>
          <p:cNvSpPr/>
          <p:nvPr/>
        </p:nvSpPr>
        <p:spPr>
          <a:xfrm>
            <a:off x="6546634" y="5946661"/>
            <a:ext cx="443059" cy="4120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0E4EFE44-C7D9-4687-915B-A28D6763A372}"/>
              </a:ext>
            </a:extLst>
          </p:cNvPr>
          <p:cNvSpPr/>
          <p:nvPr/>
        </p:nvSpPr>
        <p:spPr>
          <a:xfrm>
            <a:off x="5407969" y="5946661"/>
            <a:ext cx="443059" cy="4120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3441444B-841F-4C31-BC9F-C84139AFD574}"/>
              </a:ext>
            </a:extLst>
          </p:cNvPr>
          <p:cNvSpPr txBox="1"/>
          <p:nvPr/>
        </p:nvSpPr>
        <p:spPr>
          <a:xfrm>
            <a:off x="7431261" y="6361704"/>
            <a:ext cx="1427262" cy="285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1B44E59F-8161-4818-910F-5DBA6595FAF4}"/>
              </a:ext>
            </a:extLst>
          </p:cNvPr>
          <p:cNvSpPr txBox="1"/>
          <p:nvPr/>
        </p:nvSpPr>
        <p:spPr>
          <a:xfrm>
            <a:off x="611834" y="6510060"/>
            <a:ext cx="61751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This work is licensed under a </a:t>
            </a:r>
            <a:r>
              <a:rPr lang="en-US" sz="800" dirty="0">
                <a:hlinkClick r:id="rId4"/>
              </a:rPr>
              <a:t>Creative Commons Attribution-</a:t>
            </a:r>
            <a:r>
              <a:rPr lang="en-US" sz="800" dirty="0" err="1">
                <a:hlinkClick r:id="rId4"/>
              </a:rPr>
              <a:t>NonCommercial</a:t>
            </a:r>
            <a:r>
              <a:rPr lang="en-US" sz="800" dirty="0">
                <a:hlinkClick r:id="rId4"/>
              </a:rPr>
              <a:t>-</a:t>
            </a:r>
            <a:r>
              <a:rPr lang="en-US" sz="800" dirty="0" err="1">
                <a:hlinkClick r:id="rId4"/>
              </a:rPr>
              <a:t>ShareAlike</a:t>
            </a:r>
            <a:r>
              <a:rPr lang="en-US" sz="800" dirty="0">
                <a:hlinkClick r:id="rId4"/>
              </a:rPr>
              <a:t> 4.0 International License</a:t>
            </a:r>
            <a:r>
              <a:rPr lang="en-US" sz="800" dirty="0"/>
              <a:t>.</a:t>
            </a:r>
            <a:br>
              <a:rPr lang="en-US" sz="800" dirty="0"/>
            </a:b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1876760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</TotalTime>
  <Words>152</Words>
  <Application>Microsoft Office PowerPoint</Application>
  <PresentationFormat>Affichage à l'écran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Avenir Next LT Pro Demi</vt:lpstr>
      <vt:lpstr>Brush Script MT</vt:lpstr>
      <vt:lpstr>Calibri</vt:lpstr>
      <vt:lpstr>Calibri Light</vt:lpstr>
      <vt:lpstr>Gabriola</vt:lpstr>
      <vt:lpstr>Gill Sans Nova Cond Ultra Bold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9</cp:revision>
  <dcterms:created xsi:type="dcterms:W3CDTF">2021-11-03T17:32:24Z</dcterms:created>
  <dcterms:modified xsi:type="dcterms:W3CDTF">2021-11-09T16:21:16Z</dcterms:modified>
</cp:coreProperties>
</file>