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61" r:id="rId3"/>
    <p:sldId id="265" r:id="rId4"/>
    <p:sldId id="275" r:id="rId5"/>
    <p:sldId id="271" r:id="rId6"/>
    <p:sldId id="28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5FF"/>
    <a:srgbClr val="FFD5EC"/>
    <a:srgbClr val="FEB0CE"/>
    <a:srgbClr val="FFCCFF"/>
    <a:srgbClr val="FF91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161" autoAdjust="0"/>
  </p:normalViewPr>
  <p:slideViewPr>
    <p:cSldViewPr snapToGrid="0">
      <p:cViewPr varScale="1">
        <p:scale>
          <a:sx n="78" d="100"/>
          <a:sy n="78" d="100"/>
        </p:scale>
        <p:origin x="16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FEE03-8A37-4ED3-9EAE-99D575B1544F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DB8C3-6F6C-4D0B-BB60-444CE897D3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8258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Je joue et j’apprends Nathan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1DB8C3-6F6C-4D0B-BB60-444CE897D38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5158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trotter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1DB8C3-6F6C-4D0B-BB60-444CE897D38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6435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trotter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1DB8C3-6F6C-4D0B-BB60-444CE897D38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9065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trotter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1DB8C3-6F6C-4D0B-BB60-444CE897D38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1911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trotter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1DB8C3-6F6C-4D0B-BB60-444CE897D38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8949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trotter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1DB8C3-6F6C-4D0B-BB60-444CE897D38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3350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7969-0BA3-4E70-95F8-E76150AAF64C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0793-20D2-4088-8DDE-581007446D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6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7969-0BA3-4E70-95F8-E76150AAF64C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0793-20D2-4088-8DDE-581007446D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7660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7969-0BA3-4E70-95F8-E76150AAF64C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0793-20D2-4088-8DDE-581007446D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836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7969-0BA3-4E70-95F8-E76150AAF64C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0793-20D2-4088-8DDE-581007446D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507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7969-0BA3-4E70-95F8-E76150AAF64C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0793-20D2-4088-8DDE-581007446D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968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7969-0BA3-4E70-95F8-E76150AAF64C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0793-20D2-4088-8DDE-581007446D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1213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7969-0BA3-4E70-95F8-E76150AAF64C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0793-20D2-4088-8DDE-581007446D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11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7969-0BA3-4E70-95F8-E76150AAF64C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0793-20D2-4088-8DDE-581007446D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618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7969-0BA3-4E70-95F8-E76150AAF64C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0793-20D2-4088-8DDE-581007446D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313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7969-0BA3-4E70-95F8-E76150AAF64C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0793-20D2-4088-8DDE-581007446D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97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7969-0BA3-4E70-95F8-E76150AAF64C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0793-20D2-4088-8DDE-581007446D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9554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17969-0BA3-4E70-95F8-E76150AAF64C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70793-20D2-4088-8DDE-581007446D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211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creativecommons.org/licenses/by-nc-sa/4.0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://creativecommons.org/licenses/by-nc-sa/4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creativecommons.org/licenses/by-nc-sa/4.0/" TargetMode="Externa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hyperlink" Target="http://creativecommons.org/licenses/by-nc-sa/4.0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creativecommons.org/licenses/by-nc-sa/4.0/" TargetMode="Externa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hyperlink" Target="http:/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99824216-40D0-4CBD-B484-F8A50050CDA7}"/>
              </a:ext>
            </a:extLst>
          </p:cNvPr>
          <p:cNvSpPr/>
          <p:nvPr/>
        </p:nvSpPr>
        <p:spPr>
          <a:xfrm>
            <a:off x="132701" y="28134"/>
            <a:ext cx="2115127" cy="3334327"/>
          </a:xfrm>
          <a:prstGeom prst="roundRect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5A7AD76-F5EF-48D9-874A-73D4EF6ABF89}"/>
              </a:ext>
            </a:extLst>
          </p:cNvPr>
          <p:cNvSpPr txBox="1"/>
          <p:nvPr/>
        </p:nvSpPr>
        <p:spPr>
          <a:xfrm>
            <a:off x="229977" y="109966"/>
            <a:ext cx="228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u="sng" dirty="0"/>
              <a:t>Trouve le verbe dans la phrase :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9DF3125-34DD-43CB-9942-A8797E6D0FA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8787"/>
              </a:clrFrom>
              <a:clrTo>
                <a:srgbClr val="FF8787">
                  <a:alpha val="0"/>
                </a:srgbClr>
              </a:clrTo>
            </a:clrChange>
            <a:duotone>
              <a:prstClr val="black"/>
              <a:srgbClr val="FF9191">
                <a:alpha val="50196"/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2247826" y="28134"/>
            <a:ext cx="2145978" cy="3365284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25152142-2893-4359-8DF2-EBC64CBF27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1714" y="950577"/>
            <a:ext cx="1698202" cy="1714949"/>
          </a:xfrm>
          <a:prstGeom prst="rect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3675012F-2AAA-4150-9CB2-FB4A74153CEA}"/>
              </a:ext>
            </a:extLst>
          </p:cNvPr>
          <p:cNvSpPr txBox="1"/>
          <p:nvPr/>
        </p:nvSpPr>
        <p:spPr>
          <a:xfrm>
            <a:off x="132701" y="1351492"/>
            <a:ext cx="23540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Mamie </a:t>
            </a:r>
            <a:r>
              <a:rPr lang="fr-FR" u="sng" dirty="0"/>
              <a:t>prépare</a:t>
            </a:r>
            <a:r>
              <a:rPr lang="fr-FR" dirty="0"/>
              <a:t> une tarte aux pommes.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C988BD61-53B2-444F-A250-02665761B3B1}"/>
              </a:ext>
            </a:extLst>
          </p:cNvPr>
          <p:cNvSpPr/>
          <p:nvPr/>
        </p:nvSpPr>
        <p:spPr>
          <a:xfrm>
            <a:off x="4526999" y="28134"/>
            <a:ext cx="2115127" cy="3334327"/>
          </a:xfrm>
          <a:prstGeom prst="roundRect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26F86EE2-2220-454C-A216-543522BAC6E1}"/>
              </a:ext>
            </a:extLst>
          </p:cNvPr>
          <p:cNvSpPr txBox="1"/>
          <p:nvPr/>
        </p:nvSpPr>
        <p:spPr>
          <a:xfrm>
            <a:off x="4624275" y="109966"/>
            <a:ext cx="228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u="sng" dirty="0"/>
              <a:t>Trouve le verbe dans la phrase :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A08C777-4A19-46AC-9852-53F779AB9172}"/>
              </a:ext>
            </a:extLst>
          </p:cNvPr>
          <p:cNvSpPr txBox="1"/>
          <p:nvPr/>
        </p:nvSpPr>
        <p:spPr>
          <a:xfrm>
            <a:off x="4601920" y="1308361"/>
            <a:ext cx="22228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Ma copine </a:t>
            </a:r>
            <a:r>
              <a:rPr lang="fr-FR" u="sng" dirty="0"/>
              <a:t>portait </a:t>
            </a:r>
            <a:r>
              <a:rPr lang="fr-FR" dirty="0"/>
              <a:t>une robe bleue.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D1C93189-869B-42AA-88E7-A8ABC130C099}"/>
              </a:ext>
            </a:extLst>
          </p:cNvPr>
          <p:cNvSpPr/>
          <p:nvPr/>
        </p:nvSpPr>
        <p:spPr>
          <a:xfrm>
            <a:off x="132701" y="3470281"/>
            <a:ext cx="2115127" cy="3334327"/>
          </a:xfrm>
          <a:prstGeom prst="roundRect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77A7C3B-73B0-45BF-A032-3978CD0227AD}"/>
              </a:ext>
            </a:extLst>
          </p:cNvPr>
          <p:cNvSpPr txBox="1"/>
          <p:nvPr/>
        </p:nvSpPr>
        <p:spPr>
          <a:xfrm>
            <a:off x="229977" y="3552113"/>
            <a:ext cx="228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u="sng" dirty="0"/>
              <a:t>Trouve le verbe dans la phrase :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38D13E36-EEC5-4AF7-A307-35E127C3C92C}"/>
              </a:ext>
            </a:extLst>
          </p:cNvPr>
          <p:cNvSpPr txBox="1"/>
          <p:nvPr/>
        </p:nvSpPr>
        <p:spPr>
          <a:xfrm>
            <a:off x="132701" y="4793639"/>
            <a:ext cx="21151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C’</a:t>
            </a:r>
            <a:r>
              <a:rPr lang="fr-FR" u="sng" dirty="0"/>
              <a:t>est</a:t>
            </a:r>
            <a:r>
              <a:rPr lang="fr-FR" dirty="0"/>
              <a:t> l’anniversaire de Théo.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C978D46-1F67-4C7E-B3D6-90587CDFE4B0}"/>
              </a:ext>
            </a:extLst>
          </p:cNvPr>
          <p:cNvSpPr txBox="1"/>
          <p:nvPr/>
        </p:nvSpPr>
        <p:spPr>
          <a:xfrm>
            <a:off x="2366860" y="98208"/>
            <a:ext cx="20935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latin typeface="Gabriola" panose="04040605051002020D02" pitchFamily="82" charset="0"/>
              </a:rPr>
              <a:t>Le  jeu du pays des mots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F20AB5E8-7EA6-4588-A2E0-E52F0A0EA4CF}"/>
              </a:ext>
            </a:extLst>
          </p:cNvPr>
          <p:cNvSpPr txBox="1"/>
          <p:nvPr/>
        </p:nvSpPr>
        <p:spPr>
          <a:xfrm>
            <a:off x="2807326" y="3078678"/>
            <a:ext cx="18839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8DBD16F-79FA-48C3-AC5B-91ED402519D9}"/>
              </a:ext>
            </a:extLst>
          </p:cNvPr>
          <p:cNvSpPr txBox="1"/>
          <p:nvPr/>
        </p:nvSpPr>
        <p:spPr>
          <a:xfrm>
            <a:off x="334057" y="3094066"/>
            <a:ext cx="193619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i="1" dirty="0"/>
              <a:t>Je joue et j’apprends Nathan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6EB69D61-C047-45FC-A821-6CD852E5DC79}"/>
              </a:ext>
            </a:extLst>
          </p:cNvPr>
          <p:cNvSpPr txBox="1"/>
          <p:nvPr/>
        </p:nvSpPr>
        <p:spPr>
          <a:xfrm>
            <a:off x="4705933" y="3074960"/>
            <a:ext cx="193619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i="1" dirty="0"/>
              <a:t>Je joue et j’apprends Nathan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A16369EC-FF27-45CC-8FD4-033ADB49CA82}"/>
              </a:ext>
            </a:extLst>
          </p:cNvPr>
          <p:cNvSpPr txBox="1"/>
          <p:nvPr/>
        </p:nvSpPr>
        <p:spPr>
          <a:xfrm>
            <a:off x="384492" y="6525059"/>
            <a:ext cx="193619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i="1" dirty="0"/>
              <a:t>Je joue et j’apprends Nathan</a:t>
            </a:r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D4A9DA23-27D6-4EAE-AB51-729916A4EB52}"/>
              </a:ext>
            </a:extLst>
          </p:cNvPr>
          <p:cNvSpPr/>
          <p:nvPr/>
        </p:nvSpPr>
        <p:spPr>
          <a:xfrm>
            <a:off x="4537464" y="3464582"/>
            <a:ext cx="2115127" cy="3334327"/>
          </a:xfrm>
          <a:prstGeom prst="roundRect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38033B80-8AD0-4025-B44C-DF7B31D6B7E2}"/>
              </a:ext>
            </a:extLst>
          </p:cNvPr>
          <p:cNvSpPr txBox="1"/>
          <p:nvPr/>
        </p:nvSpPr>
        <p:spPr>
          <a:xfrm>
            <a:off x="4634740" y="3546414"/>
            <a:ext cx="228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u="sng" dirty="0"/>
              <a:t>Trouve le verbe dans la phrase :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83651222-6865-4F82-AFCB-740131DD57A2}"/>
              </a:ext>
            </a:extLst>
          </p:cNvPr>
          <p:cNvSpPr txBox="1"/>
          <p:nvPr/>
        </p:nvSpPr>
        <p:spPr>
          <a:xfrm>
            <a:off x="5016372" y="4748608"/>
            <a:ext cx="12407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J’</a:t>
            </a:r>
            <a:r>
              <a:rPr lang="fr-FR" u="sng" dirty="0"/>
              <a:t>ai</a:t>
            </a:r>
            <a:r>
              <a:rPr lang="fr-FR" dirty="0"/>
              <a:t> froid.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734595E8-0458-46DF-A2B3-7FBE76EB488C}"/>
              </a:ext>
            </a:extLst>
          </p:cNvPr>
          <p:cNvSpPr txBox="1"/>
          <p:nvPr/>
        </p:nvSpPr>
        <p:spPr>
          <a:xfrm>
            <a:off x="4789255" y="6519360"/>
            <a:ext cx="193619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i="1" dirty="0"/>
              <a:t>Je joue et j’apprends Nathan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84F2E916-9161-431D-AECA-5FA6E412A848}"/>
              </a:ext>
            </a:extLst>
          </p:cNvPr>
          <p:cNvSpPr txBox="1"/>
          <p:nvPr/>
        </p:nvSpPr>
        <p:spPr>
          <a:xfrm rot="16200000">
            <a:off x="6245556" y="2832268"/>
            <a:ext cx="542803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i="1" dirty="0"/>
              <a:t>This work is licensed under a </a:t>
            </a:r>
            <a:r>
              <a:rPr lang="en-US" sz="800" i="1" dirty="0">
                <a:hlinkClick r:id="rId5"/>
              </a:rPr>
              <a:t>Creative Commons Attribution-</a:t>
            </a:r>
            <a:r>
              <a:rPr lang="en-US" sz="800" i="1" dirty="0" err="1">
                <a:hlinkClick r:id="rId5"/>
              </a:rPr>
              <a:t>NonCommercial</a:t>
            </a:r>
            <a:r>
              <a:rPr lang="en-US" sz="800" i="1" dirty="0">
                <a:hlinkClick r:id="rId5"/>
              </a:rPr>
              <a:t>-</a:t>
            </a:r>
            <a:r>
              <a:rPr lang="en-US" sz="800" i="1" dirty="0" err="1">
                <a:hlinkClick r:id="rId5"/>
              </a:rPr>
              <a:t>ShareAlike</a:t>
            </a:r>
            <a:r>
              <a:rPr lang="en-US" sz="800" i="1" dirty="0">
                <a:hlinkClick r:id="rId5"/>
              </a:rPr>
              <a:t> 4.0 International License</a:t>
            </a:r>
            <a:r>
              <a:rPr lang="en-US" sz="800" i="1" dirty="0"/>
              <a:t>.</a:t>
            </a:r>
            <a:endParaRPr lang="fr-FR" sz="800" i="1" dirty="0"/>
          </a:p>
        </p:txBody>
      </p:sp>
      <p:pic>
        <p:nvPicPr>
          <p:cNvPr id="51" name="Image 50">
            <a:extLst>
              <a:ext uri="{FF2B5EF4-FFF2-40B4-BE49-F238E27FC236}">
                <a16:creationId xmlns:a16="http://schemas.microsoft.com/office/drawing/2014/main" id="{9D514E81-CFCD-4C07-8548-BCD4207B863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8787"/>
              </a:clrFrom>
              <a:clrTo>
                <a:srgbClr val="FF8787">
                  <a:alpha val="0"/>
                </a:srgbClr>
              </a:clrTo>
            </a:clrChange>
            <a:duotone>
              <a:prstClr val="black"/>
              <a:srgbClr val="FF9191">
                <a:alpha val="50196"/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6661609" y="-2823"/>
            <a:ext cx="2145978" cy="3365284"/>
          </a:xfrm>
          <a:prstGeom prst="rect">
            <a:avLst/>
          </a:prstGeom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097FB0AA-800F-4F72-99AC-79DACF55E5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5497" y="919620"/>
            <a:ext cx="1698202" cy="1714949"/>
          </a:xfrm>
          <a:prstGeom prst="rect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3" name="ZoneTexte 52">
            <a:extLst>
              <a:ext uri="{FF2B5EF4-FFF2-40B4-BE49-F238E27FC236}">
                <a16:creationId xmlns:a16="http://schemas.microsoft.com/office/drawing/2014/main" id="{3FF6CB3F-E930-44E8-902D-EEDE78A3B7F0}"/>
              </a:ext>
            </a:extLst>
          </p:cNvPr>
          <p:cNvSpPr txBox="1"/>
          <p:nvPr/>
        </p:nvSpPr>
        <p:spPr>
          <a:xfrm>
            <a:off x="6780643" y="67251"/>
            <a:ext cx="20935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latin typeface="Gabriola" panose="04040605051002020D02" pitchFamily="82" charset="0"/>
              </a:rPr>
              <a:t>Le  jeu du pays des mots</a:t>
            </a:r>
          </a:p>
        </p:txBody>
      </p:sp>
      <p:pic>
        <p:nvPicPr>
          <p:cNvPr id="54" name="Image 53">
            <a:extLst>
              <a:ext uri="{FF2B5EF4-FFF2-40B4-BE49-F238E27FC236}">
                <a16:creationId xmlns:a16="http://schemas.microsoft.com/office/drawing/2014/main" id="{23D36715-5E5C-4E75-B2A1-7770F518140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8787"/>
              </a:clrFrom>
              <a:clrTo>
                <a:srgbClr val="FF8787">
                  <a:alpha val="0"/>
                </a:srgbClr>
              </a:clrTo>
            </a:clrChange>
            <a:duotone>
              <a:prstClr val="black"/>
              <a:srgbClr val="FF9191">
                <a:alpha val="50196"/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6661609" y="3440501"/>
            <a:ext cx="2145978" cy="3365284"/>
          </a:xfrm>
          <a:prstGeom prst="rect">
            <a:avLst/>
          </a:prstGeom>
        </p:spPr>
      </p:pic>
      <p:pic>
        <p:nvPicPr>
          <p:cNvPr id="55" name="Image 54">
            <a:extLst>
              <a:ext uri="{FF2B5EF4-FFF2-40B4-BE49-F238E27FC236}">
                <a16:creationId xmlns:a16="http://schemas.microsoft.com/office/drawing/2014/main" id="{4FC960AE-7A04-467E-AD79-E078F67B59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5497" y="4362944"/>
            <a:ext cx="1698202" cy="1714949"/>
          </a:xfrm>
          <a:prstGeom prst="rect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6" name="ZoneTexte 55">
            <a:extLst>
              <a:ext uri="{FF2B5EF4-FFF2-40B4-BE49-F238E27FC236}">
                <a16:creationId xmlns:a16="http://schemas.microsoft.com/office/drawing/2014/main" id="{00419E9E-626D-4730-A3EB-46926993FEC5}"/>
              </a:ext>
            </a:extLst>
          </p:cNvPr>
          <p:cNvSpPr txBox="1"/>
          <p:nvPr/>
        </p:nvSpPr>
        <p:spPr>
          <a:xfrm>
            <a:off x="6780643" y="3510575"/>
            <a:ext cx="20935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latin typeface="Gabriola" panose="04040605051002020D02" pitchFamily="82" charset="0"/>
              </a:rPr>
              <a:t>Le  jeu du pays des mots</a:t>
            </a:r>
          </a:p>
        </p:txBody>
      </p:sp>
      <p:pic>
        <p:nvPicPr>
          <p:cNvPr id="57" name="Image 56">
            <a:extLst>
              <a:ext uri="{FF2B5EF4-FFF2-40B4-BE49-F238E27FC236}">
                <a16:creationId xmlns:a16="http://schemas.microsoft.com/office/drawing/2014/main" id="{BB22387C-28B2-4914-B621-AF49B7EAFF1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8787"/>
              </a:clrFrom>
              <a:clrTo>
                <a:srgbClr val="FF8787">
                  <a:alpha val="0"/>
                </a:srgbClr>
              </a:clrTo>
            </a:clrChange>
            <a:duotone>
              <a:prstClr val="black"/>
              <a:srgbClr val="FF9191">
                <a:alpha val="50196"/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2246244" y="3496746"/>
            <a:ext cx="2145978" cy="3365284"/>
          </a:xfrm>
          <a:prstGeom prst="rect">
            <a:avLst/>
          </a:prstGeom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id="{E774A665-8513-47D0-A3C7-705FC07DCA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0132" y="4419189"/>
            <a:ext cx="1698202" cy="1714949"/>
          </a:xfrm>
          <a:prstGeom prst="rect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9" name="ZoneTexte 58">
            <a:extLst>
              <a:ext uri="{FF2B5EF4-FFF2-40B4-BE49-F238E27FC236}">
                <a16:creationId xmlns:a16="http://schemas.microsoft.com/office/drawing/2014/main" id="{C4A7895A-48BC-4F46-B119-4D4692AA517C}"/>
              </a:ext>
            </a:extLst>
          </p:cNvPr>
          <p:cNvSpPr txBox="1"/>
          <p:nvPr/>
        </p:nvSpPr>
        <p:spPr>
          <a:xfrm>
            <a:off x="2365278" y="3566820"/>
            <a:ext cx="20935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latin typeface="Gabriola" panose="04040605051002020D02" pitchFamily="82" charset="0"/>
              </a:rPr>
              <a:t>Le  jeu du pays des mots</a:t>
            </a:r>
          </a:p>
        </p:txBody>
      </p:sp>
      <p:pic>
        <p:nvPicPr>
          <p:cNvPr id="60" name="Image 59">
            <a:extLst>
              <a:ext uri="{FF2B5EF4-FFF2-40B4-BE49-F238E27FC236}">
                <a16:creationId xmlns:a16="http://schemas.microsoft.com/office/drawing/2014/main" id="{F3FF4D22-407E-41FE-A27F-900427612E3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214323">
            <a:off x="454070" y="2188800"/>
            <a:ext cx="1347333" cy="1274174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E5082F1D-9752-4FD2-A8FC-842E2EC2CC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214323">
            <a:off x="4982219" y="2069290"/>
            <a:ext cx="1347333" cy="1274174"/>
          </a:xfrm>
          <a:prstGeom prst="rect">
            <a:avLst/>
          </a:prstGeom>
        </p:spPr>
      </p:pic>
      <p:pic>
        <p:nvPicPr>
          <p:cNvPr id="62" name="Image 61">
            <a:extLst>
              <a:ext uri="{FF2B5EF4-FFF2-40B4-BE49-F238E27FC236}">
                <a16:creationId xmlns:a16="http://schemas.microsoft.com/office/drawing/2014/main" id="{1FBE3703-DEBC-430D-8524-1F6460E9EB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214323">
            <a:off x="501703" y="5497050"/>
            <a:ext cx="1347333" cy="1274174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E9F46DB3-A0B4-4DE3-876B-5D4CCB5C991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214323">
            <a:off x="4982218" y="5497049"/>
            <a:ext cx="1347333" cy="1274174"/>
          </a:xfrm>
          <a:prstGeom prst="rect">
            <a:avLst/>
          </a:prstGeom>
        </p:spPr>
      </p:pic>
      <p:sp>
        <p:nvSpPr>
          <p:cNvPr id="64" name="ZoneTexte 63">
            <a:extLst>
              <a:ext uri="{FF2B5EF4-FFF2-40B4-BE49-F238E27FC236}">
                <a16:creationId xmlns:a16="http://schemas.microsoft.com/office/drawing/2014/main" id="{CECBEC78-1296-455E-98BF-90AD3D3E00C4}"/>
              </a:ext>
            </a:extLst>
          </p:cNvPr>
          <p:cNvSpPr txBox="1"/>
          <p:nvPr/>
        </p:nvSpPr>
        <p:spPr>
          <a:xfrm>
            <a:off x="7127383" y="3074960"/>
            <a:ext cx="18839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BB9014DD-AE94-43D4-8442-345AB9C24C5A}"/>
              </a:ext>
            </a:extLst>
          </p:cNvPr>
          <p:cNvSpPr txBox="1"/>
          <p:nvPr/>
        </p:nvSpPr>
        <p:spPr>
          <a:xfrm>
            <a:off x="2688084" y="6503970"/>
            <a:ext cx="18839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09DEF48A-BB5F-4C92-A3B5-C3EA42980BA6}"/>
              </a:ext>
            </a:extLst>
          </p:cNvPr>
          <p:cNvSpPr txBox="1"/>
          <p:nvPr/>
        </p:nvSpPr>
        <p:spPr>
          <a:xfrm>
            <a:off x="7134419" y="6422430"/>
            <a:ext cx="18839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</p:spTree>
    <p:extLst>
      <p:ext uri="{BB962C8B-B14F-4D97-AF65-F5344CB8AC3E}">
        <p14:creationId xmlns:p14="http://schemas.microsoft.com/office/powerpoint/2010/main" val="2674546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99824216-40D0-4CBD-B484-F8A50050CDA7}"/>
              </a:ext>
            </a:extLst>
          </p:cNvPr>
          <p:cNvSpPr/>
          <p:nvPr/>
        </p:nvSpPr>
        <p:spPr>
          <a:xfrm>
            <a:off x="132701" y="28134"/>
            <a:ext cx="2115127" cy="3334327"/>
          </a:xfrm>
          <a:prstGeom prst="roundRect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5A7AD76-F5EF-48D9-874A-73D4EF6ABF89}"/>
              </a:ext>
            </a:extLst>
          </p:cNvPr>
          <p:cNvSpPr txBox="1"/>
          <p:nvPr/>
        </p:nvSpPr>
        <p:spPr>
          <a:xfrm>
            <a:off x="229163" y="52041"/>
            <a:ext cx="21459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u="sng" dirty="0"/>
              <a:t>Donne le genre et le nombre  du nom :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C988BD61-53B2-444F-A250-02665761B3B1}"/>
              </a:ext>
            </a:extLst>
          </p:cNvPr>
          <p:cNvSpPr/>
          <p:nvPr/>
        </p:nvSpPr>
        <p:spPr>
          <a:xfrm>
            <a:off x="4526999" y="28134"/>
            <a:ext cx="2115127" cy="3334327"/>
          </a:xfrm>
          <a:prstGeom prst="roundRect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ECCB3D63-219F-41CB-B476-3F761C8AC62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42124" y="-22452"/>
            <a:ext cx="2145978" cy="3365284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EA08C777-4A19-46AC-9852-53F779AB9172}"/>
              </a:ext>
            </a:extLst>
          </p:cNvPr>
          <p:cNvSpPr txBox="1"/>
          <p:nvPr/>
        </p:nvSpPr>
        <p:spPr>
          <a:xfrm>
            <a:off x="748417" y="1186717"/>
            <a:ext cx="10440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l’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arbre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D1C93189-869B-42AA-88E7-A8ABC130C099}"/>
              </a:ext>
            </a:extLst>
          </p:cNvPr>
          <p:cNvSpPr/>
          <p:nvPr/>
        </p:nvSpPr>
        <p:spPr>
          <a:xfrm>
            <a:off x="132701" y="3470281"/>
            <a:ext cx="2115127" cy="3334327"/>
          </a:xfrm>
          <a:prstGeom prst="roundRect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1637763-6DC6-4BE7-B3A2-ACCC7044BE2C}"/>
              </a:ext>
            </a:extLst>
          </p:cNvPr>
          <p:cNvSpPr txBox="1"/>
          <p:nvPr/>
        </p:nvSpPr>
        <p:spPr>
          <a:xfrm>
            <a:off x="6739402" y="41308"/>
            <a:ext cx="20935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latin typeface="Gabriola" panose="04040605051002020D02" pitchFamily="82" charset="0"/>
              </a:rPr>
              <a:t>Le  jeu du pays des mots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20857E39-941B-4195-9945-22943171D60C}"/>
              </a:ext>
            </a:extLst>
          </p:cNvPr>
          <p:cNvSpPr txBox="1"/>
          <p:nvPr/>
        </p:nvSpPr>
        <p:spPr>
          <a:xfrm>
            <a:off x="7223031" y="3056913"/>
            <a:ext cx="18839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8DBD16F-79FA-48C3-AC5B-91ED402519D9}"/>
              </a:ext>
            </a:extLst>
          </p:cNvPr>
          <p:cNvSpPr txBox="1"/>
          <p:nvPr/>
        </p:nvSpPr>
        <p:spPr>
          <a:xfrm>
            <a:off x="334057" y="3094066"/>
            <a:ext cx="193619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i="1" dirty="0"/>
              <a:t>Je joue et j’apprends Nathan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6EB69D61-C047-45FC-A821-6CD852E5DC79}"/>
              </a:ext>
            </a:extLst>
          </p:cNvPr>
          <p:cNvSpPr txBox="1"/>
          <p:nvPr/>
        </p:nvSpPr>
        <p:spPr>
          <a:xfrm>
            <a:off x="4705933" y="3074960"/>
            <a:ext cx="193619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i="1" dirty="0"/>
              <a:t>Je joue et j’apprends Nathan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A16369EC-FF27-45CC-8FD4-033ADB49CA82}"/>
              </a:ext>
            </a:extLst>
          </p:cNvPr>
          <p:cNvSpPr txBox="1"/>
          <p:nvPr/>
        </p:nvSpPr>
        <p:spPr>
          <a:xfrm>
            <a:off x="384492" y="6525059"/>
            <a:ext cx="193619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i="1" dirty="0"/>
              <a:t>Je joue et j’apprends Nathan</a:t>
            </a:r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D4A9DA23-27D6-4EAE-AB51-729916A4EB52}"/>
              </a:ext>
            </a:extLst>
          </p:cNvPr>
          <p:cNvSpPr/>
          <p:nvPr/>
        </p:nvSpPr>
        <p:spPr>
          <a:xfrm>
            <a:off x="4537464" y="3464582"/>
            <a:ext cx="2115127" cy="3334327"/>
          </a:xfrm>
          <a:prstGeom prst="roundRect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734595E8-0458-46DF-A2B3-7FBE76EB488C}"/>
              </a:ext>
            </a:extLst>
          </p:cNvPr>
          <p:cNvSpPr txBox="1"/>
          <p:nvPr/>
        </p:nvSpPr>
        <p:spPr>
          <a:xfrm>
            <a:off x="4789255" y="6519360"/>
            <a:ext cx="193619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i="1" dirty="0"/>
              <a:t>Je joue et j’apprends Nathan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DE9A3831-6FE5-434C-837B-D3F22FBD38E2}"/>
              </a:ext>
            </a:extLst>
          </p:cNvPr>
          <p:cNvSpPr txBox="1"/>
          <p:nvPr/>
        </p:nvSpPr>
        <p:spPr>
          <a:xfrm>
            <a:off x="763797" y="1632912"/>
            <a:ext cx="8375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i="1" dirty="0"/>
              <a:t>masculin</a:t>
            </a:r>
          </a:p>
          <a:p>
            <a:r>
              <a:rPr lang="fr-FR" sz="1200" i="1" dirty="0"/>
              <a:t>singulier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7788D17A-265A-4507-AB8F-DE943DBF63EB}"/>
              </a:ext>
            </a:extLst>
          </p:cNvPr>
          <p:cNvSpPr txBox="1"/>
          <p:nvPr/>
        </p:nvSpPr>
        <p:spPr>
          <a:xfrm>
            <a:off x="4593596" y="95898"/>
            <a:ext cx="21459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u="sng" dirty="0"/>
              <a:t>Donne le genre et le nombre  du nom :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ADB0E617-85C4-46A6-8573-7D482E3E8648}"/>
              </a:ext>
            </a:extLst>
          </p:cNvPr>
          <p:cNvSpPr txBox="1"/>
          <p:nvPr/>
        </p:nvSpPr>
        <p:spPr>
          <a:xfrm>
            <a:off x="206484" y="3474297"/>
            <a:ext cx="21459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u="sng" dirty="0"/>
              <a:t>Donne le genre et le nombre  du nom :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FADFCBB4-4E53-4A2D-BA04-666F2BC12F87}"/>
              </a:ext>
            </a:extLst>
          </p:cNvPr>
          <p:cNvSpPr txBox="1"/>
          <p:nvPr/>
        </p:nvSpPr>
        <p:spPr>
          <a:xfrm>
            <a:off x="4678932" y="3502488"/>
            <a:ext cx="21459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u="sng" dirty="0"/>
              <a:t>Donne le genre et le nombre  du nom :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8B7F788C-985F-472F-BE7E-CFD16AA7FF5D}"/>
              </a:ext>
            </a:extLst>
          </p:cNvPr>
          <p:cNvSpPr txBox="1"/>
          <p:nvPr/>
        </p:nvSpPr>
        <p:spPr>
          <a:xfrm>
            <a:off x="4935099" y="1223844"/>
            <a:ext cx="14391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une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 chenille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6F1D32F9-B77B-4FB9-8721-0476757ADD13}"/>
              </a:ext>
            </a:extLst>
          </p:cNvPr>
          <p:cNvSpPr txBox="1"/>
          <p:nvPr/>
        </p:nvSpPr>
        <p:spPr>
          <a:xfrm>
            <a:off x="5155456" y="1695297"/>
            <a:ext cx="8375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i="1" dirty="0"/>
              <a:t>féminin</a:t>
            </a:r>
          </a:p>
          <a:p>
            <a:r>
              <a:rPr lang="fr-FR" sz="1200" i="1" dirty="0"/>
              <a:t>singulier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9447B8D4-AF8D-4C3B-924D-A2A69CC29942}"/>
              </a:ext>
            </a:extLst>
          </p:cNvPr>
          <p:cNvSpPr txBox="1"/>
          <p:nvPr/>
        </p:nvSpPr>
        <p:spPr>
          <a:xfrm>
            <a:off x="551506" y="4589944"/>
            <a:ext cx="14611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des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chaises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E920CBD5-0DB9-4E46-9F05-B4BD1E9C834C}"/>
              </a:ext>
            </a:extLst>
          </p:cNvPr>
          <p:cNvSpPr txBox="1"/>
          <p:nvPr/>
        </p:nvSpPr>
        <p:spPr>
          <a:xfrm>
            <a:off x="729242" y="5023942"/>
            <a:ext cx="8375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i="1" dirty="0"/>
              <a:t>féminin</a:t>
            </a:r>
          </a:p>
          <a:p>
            <a:r>
              <a:rPr lang="fr-FR" sz="1200" i="1" dirty="0"/>
              <a:t>pluriel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1EDFE16A-AA61-4273-9086-1B07FF5EDF52}"/>
              </a:ext>
            </a:extLst>
          </p:cNvPr>
          <p:cNvSpPr txBox="1"/>
          <p:nvPr/>
        </p:nvSpPr>
        <p:spPr>
          <a:xfrm>
            <a:off x="4907878" y="4575767"/>
            <a:ext cx="14611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mes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jeux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4F3C9518-F348-4930-8602-D66E31894CDF}"/>
              </a:ext>
            </a:extLst>
          </p:cNvPr>
          <p:cNvSpPr txBox="1"/>
          <p:nvPr/>
        </p:nvSpPr>
        <p:spPr>
          <a:xfrm>
            <a:off x="5074836" y="4916391"/>
            <a:ext cx="8375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i="1" dirty="0"/>
              <a:t>masculin</a:t>
            </a:r>
          </a:p>
          <a:p>
            <a:r>
              <a:rPr lang="fr-FR" sz="1200" i="1" dirty="0"/>
              <a:t>pluriel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99480265-3D80-4EF3-AFD6-3A3C3387FED5}"/>
              </a:ext>
            </a:extLst>
          </p:cNvPr>
          <p:cNvSpPr txBox="1"/>
          <p:nvPr/>
        </p:nvSpPr>
        <p:spPr>
          <a:xfrm rot="16200000">
            <a:off x="6245556" y="2832268"/>
            <a:ext cx="542803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i="1" dirty="0"/>
              <a:t>This work is licensed under a </a:t>
            </a:r>
            <a:r>
              <a:rPr lang="en-US" sz="800" i="1" dirty="0">
                <a:hlinkClick r:id="rId4"/>
              </a:rPr>
              <a:t>Creative Commons Attribution-</a:t>
            </a:r>
            <a:r>
              <a:rPr lang="en-US" sz="800" i="1" dirty="0" err="1">
                <a:hlinkClick r:id="rId4"/>
              </a:rPr>
              <a:t>NonCommercial</a:t>
            </a:r>
            <a:r>
              <a:rPr lang="en-US" sz="800" i="1" dirty="0">
                <a:hlinkClick r:id="rId4"/>
              </a:rPr>
              <a:t>-</a:t>
            </a:r>
            <a:r>
              <a:rPr lang="en-US" sz="800" i="1" dirty="0" err="1">
                <a:hlinkClick r:id="rId4"/>
              </a:rPr>
              <a:t>ShareAlike</a:t>
            </a:r>
            <a:r>
              <a:rPr lang="en-US" sz="800" i="1" dirty="0">
                <a:hlinkClick r:id="rId4"/>
              </a:rPr>
              <a:t> 4.0 International License</a:t>
            </a:r>
            <a:r>
              <a:rPr lang="en-US" sz="800" i="1" dirty="0"/>
              <a:t>.</a:t>
            </a:r>
            <a:endParaRPr lang="fr-FR" sz="800" i="1" dirty="0"/>
          </a:p>
        </p:txBody>
      </p:sp>
      <p:pic>
        <p:nvPicPr>
          <p:cNvPr id="47" name="Image 46">
            <a:extLst>
              <a:ext uri="{FF2B5EF4-FFF2-40B4-BE49-F238E27FC236}">
                <a16:creationId xmlns:a16="http://schemas.microsoft.com/office/drawing/2014/main" id="{94C494B6-83BC-483D-A154-8738715C7F74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2024644" y="1335739"/>
            <a:ext cx="606062" cy="950415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7B388FDF-E782-4886-B3A1-09C19BF4C26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02972" y="810610"/>
            <a:ext cx="1999661" cy="1883827"/>
          </a:xfrm>
          <a:prstGeom prst="rect">
            <a:avLst/>
          </a:prstGeom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id="{EE5BEF3E-008F-4CE4-9454-89A763D18C0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232661" y="28134"/>
            <a:ext cx="2145978" cy="3365284"/>
          </a:xfrm>
          <a:prstGeom prst="rect">
            <a:avLst/>
          </a:prstGeom>
        </p:spPr>
      </p:pic>
      <p:sp>
        <p:nvSpPr>
          <p:cNvPr id="59" name="ZoneTexte 58">
            <a:extLst>
              <a:ext uri="{FF2B5EF4-FFF2-40B4-BE49-F238E27FC236}">
                <a16:creationId xmlns:a16="http://schemas.microsoft.com/office/drawing/2014/main" id="{6508C5EF-6B26-4B60-A10A-238163BA988E}"/>
              </a:ext>
            </a:extLst>
          </p:cNvPr>
          <p:cNvSpPr txBox="1"/>
          <p:nvPr/>
        </p:nvSpPr>
        <p:spPr>
          <a:xfrm>
            <a:off x="2329939" y="41308"/>
            <a:ext cx="20935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latin typeface="Gabriola" panose="04040605051002020D02" pitchFamily="82" charset="0"/>
              </a:rPr>
              <a:t>Le  jeu du pays des mots</a:t>
            </a:r>
          </a:p>
        </p:txBody>
      </p:sp>
      <p:pic>
        <p:nvPicPr>
          <p:cNvPr id="60" name="Image 59">
            <a:extLst>
              <a:ext uri="{FF2B5EF4-FFF2-40B4-BE49-F238E27FC236}">
                <a16:creationId xmlns:a16="http://schemas.microsoft.com/office/drawing/2014/main" id="{DB5E0C00-23AE-48BE-B505-7708BD1DCE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93509" y="810610"/>
            <a:ext cx="1999661" cy="1883827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9A4CC184-3FA3-490C-9339-EEF3EA96B1B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68791" y="3460999"/>
            <a:ext cx="2145978" cy="3365284"/>
          </a:xfrm>
          <a:prstGeom prst="rect">
            <a:avLst/>
          </a:prstGeom>
        </p:spPr>
      </p:pic>
      <p:sp>
        <p:nvSpPr>
          <p:cNvPr id="62" name="ZoneTexte 61">
            <a:extLst>
              <a:ext uri="{FF2B5EF4-FFF2-40B4-BE49-F238E27FC236}">
                <a16:creationId xmlns:a16="http://schemas.microsoft.com/office/drawing/2014/main" id="{F8C4438B-30B3-4D00-B2E6-DA42D8AACF05}"/>
              </a:ext>
            </a:extLst>
          </p:cNvPr>
          <p:cNvSpPr txBox="1"/>
          <p:nvPr/>
        </p:nvSpPr>
        <p:spPr>
          <a:xfrm>
            <a:off x="6766069" y="3474173"/>
            <a:ext cx="20935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latin typeface="Gabriola" panose="04040605051002020D02" pitchFamily="82" charset="0"/>
              </a:rPr>
              <a:t>Le  jeu du pays des mots</a:t>
            </a:r>
          </a:p>
        </p:txBody>
      </p:sp>
      <p:pic>
        <p:nvPicPr>
          <p:cNvPr id="63" name="Image 62">
            <a:extLst>
              <a:ext uri="{FF2B5EF4-FFF2-40B4-BE49-F238E27FC236}">
                <a16:creationId xmlns:a16="http://schemas.microsoft.com/office/drawing/2014/main" id="{6518F68B-EA6E-4A1D-ABEE-E7AFE71149E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29639" y="4243475"/>
            <a:ext cx="1999661" cy="1883827"/>
          </a:xfrm>
          <a:prstGeom prst="rect">
            <a:avLst/>
          </a:prstGeom>
        </p:spPr>
      </p:pic>
      <p:pic>
        <p:nvPicPr>
          <p:cNvPr id="64" name="Image 63">
            <a:extLst>
              <a:ext uri="{FF2B5EF4-FFF2-40B4-BE49-F238E27FC236}">
                <a16:creationId xmlns:a16="http://schemas.microsoft.com/office/drawing/2014/main" id="{64150BB4-5F91-4327-B711-65740B33A89A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261549" y="3449576"/>
            <a:ext cx="2145978" cy="3365284"/>
          </a:xfrm>
          <a:prstGeom prst="rect">
            <a:avLst/>
          </a:prstGeom>
        </p:spPr>
      </p:pic>
      <p:sp>
        <p:nvSpPr>
          <p:cNvPr id="65" name="ZoneTexte 64">
            <a:extLst>
              <a:ext uri="{FF2B5EF4-FFF2-40B4-BE49-F238E27FC236}">
                <a16:creationId xmlns:a16="http://schemas.microsoft.com/office/drawing/2014/main" id="{813B5026-8ECD-4A8A-917B-1CC1DAF4D8D1}"/>
              </a:ext>
            </a:extLst>
          </p:cNvPr>
          <p:cNvSpPr txBox="1"/>
          <p:nvPr/>
        </p:nvSpPr>
        <p:spPr>
          <a:xfrm>
            <a:off x="2358827" y="3462750"/>
            <a:ext cx="20935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latin typeface="Gabriola" panose="04040605051002020D02" pitchFamily="82" charset="0"/>
              </a:rPr>
              <a:t>Le  jeu du pays des mots</a:t>
            </a:r>
          </a:p>
        </p:txBody>
      </p:sp>
      <p:pic>
        <p:nvPicPr>
          <p:cNvPr id="66" name="Image 65">
            <a:extLst>
              <a:ext uri="{FF2B5EF4-FFF2-40B4-BE49-F238E27FC236}">
                <a16:creationId xmlns:a16="http://schemas.microsoft.com/office/drawing/2014/main" id="{D5FA2A03-10EC-4970-8924-4A2AEE6E09C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22397" y="4232052"/>
            <a:ext cx="1999661" cy="1883827"/>
          </a:xfrm>
          <a:prstGeom prst="rect">
            <a:avLst/>
          </a:prstGeom>
        </p:spPr>
      </p:pic>
      <p:pic>
        <p:nvPicPr>
          <p:cNvPr id="67" name="Image 66">
            <a:extLst>
              <a:ext uri="{FF2B5EF4-FFF2-40B4-BE49-F238E27FC236}">
                <a16:creationId xmlns:a16="http://schemas.microsoft.com/office/drawing/2014/main" id="{8E75D61D-11A9-4FF0-9CA4-420965E0E51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214323">
            <a:off x="445793" y="2188801"/>
            <a:ext cx="1347333" cy="1274174"/>
          </a:xfrm>
          <a:prstGeom prst="rect">
            <a:avLst/>
          </a:prstGeom>
        </p:spPr>
      </p:pic>
      <p:pic>
        <p:nvPicPr>
          <p:cNvPr id="68" name="Image 67">
            <a:extLst>
              <a:ext uri="{FF2B5EF4-FFF2-40B4-BE49-F238E27FC236}">
                <a16:creationId xmlns:a16="http://schemas.microsoft.com/office/drawing/2014/main" id="{9AE856A9-864A-409E-99BA-A78758B328A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214323">
            <a:off x="4945390" y="2215870"/>
            <a:ext cx="1347333" cy="1274174"/>
          </a:xfrm>
          <a:prstGeom prst="rect">
            <a:avLst/>
          </a:prstGeom>
        </p:spPr>
      </p:pic>
      <p:pic>
        <p:nvPicPr>
          <p:cNvPr id="69" name="Image 68">
            <a:extLst>
              <a:ext uri="{FF2B5EF4-FFF2-40B4-BE49-F238E27FC236}">
                <a16:creationId xmlns:a16="http://schemas.microsoft.com/office/drawing/2014/main" id="{50F3A122-C735-46DC-A791-553B2F23753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214323">
            <a:off x="500941" y="5666347"/>
            <a:ext cx="1347333" cy="1274174"/>
          </a:xfrm>
          <a:prstGeom prst="rect">
            <a:avLst/>
          </a:prstGeom>
        </p:spPr>
      </p:pic>
      <p:pic>
        <p:nvPicPr>
          <p:cNvPr id="70" name="Image 69">
            <a:extLst>
              <a:ext uri="{FF2B5EF4-FFF2-40B4-BE49-F238E27FC236}">
                <a16:creationId xmlns:a16="http://schemas.microsoft.com/office/drawing/2014/main" id="{2843361D-58A0-46C9-BB8E-511F4894CAB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214323">
            <a:off x="5005679" y="5628127"/>
            <a:ext cx="1347333" cy="1274174"/>
          </a:xfrm>
          <a:prstGeom prst="rect">
            <a:avLst/>
          </a:prstGeom>
        </p:spPr>
      </p:pic>
      <p:sp>
        <p:nvSpPr>
          <p:cNvPr id="71" name="ZoneTexte 70">
            <a:extLst>
              <a:ext uri="{FF2B5EF4-FFF2-40B4-BE49-F238E27FC236}">
                <a16:creationId xmlns:a16="http://schemas.microsoft.com/office/drawing/2014/main" id="{853F08D4-6D5D-48D8-A0D8-DD131A8DCD60}"/>
              </a:ext>
            </a:extLst>
          </p:cNvPr>
          <p:cNvSpPr txBox="1"/>
          <p:nvPr/>
        </p:nvSpPr>
        <p:spPr>
          <a:xfrm>
            <a:off x="2802908" y="6505596"/>
            <a:ext cx="18839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A1D23F0B-EC8E-4B1D-8CFF-077BE0E1085B}"/>
              </a:ext>
            </a:extLst>
          </p:cNvPr>
          <p:cNvSpPr txBox="1"/>
          <p:nvPr/>
        </p:nvSpPr>
        <p:spPr>
          <a:xfrm>
            <a:off x="2828735" y="3058646"/>
            <a:ext cx="18839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D2D501DD-5E2A-44F3-A7A5-9E4A23A431C5}"/>
              </a:ext>
            </a:extLst>
          </p:cNvPr>
          <p:cNvSpPr txBox="1"/>
          <p:nvPr/>
        </p:nvSpPr>
        <p:spPr>
          <a:xfrm>
            <a:off x="7115145" y="6493527"/>
            <a:ext cx="18839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</p:spTree>
    <p:extLst>
      <p:ext uri="{BB962C8B-B14F-4D97-AF65-F5344CB8AC3E}">
        <p14:creationId xmlns:p14="http://schemas.microsoft.com/office/powerpoint/2010/main" val="2065555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Image 43">
            <a:extLst>
              <a:ext uri="{FF2B5EF4-FFF2-40B4-BE49-F238E27FC236}">
                <a16:creationId xmlns:a16="http://schemas.microsoft.com/office/drawing/2014/main" id="{C15FE763-5B06-422E-B2AF-A52A0156CBD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alphaModFix amt="50000"/>
          </a:blip>
          <a:stretch>
            <a:fillRect/>
          </a:stretch>
        </p:blipFill>
        <p:spPr>
          <a:xfrm>
            <a:off x="6661033" y="3455451"/>
            <a:ext cx="2145978" cy="3365284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CF467E18-D9D9-494A-BD66-816660EB316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alphaModFix amt="50000"/>
          </a:blip>
          <a:stretch>
            <a:fillRect/>
          </a:stretch>
        </p:blipFill>
        <p:spPr>
          <a:xfrm>
            <a:off x="2265591" y="3490181"/>
            <a:ext cx="2145978" cy="3365284"/>
          </a:xfrm>
          <a:prstGeom prst="rect">
            <a:avLst/>
          </a:prstGeom>
        </p:spPr>
      </p:pic>
      <p:pic>
        <p:nvPicPr>
          <p:cNvPr id="42" name="Image 41">
            <a:extLst>
              <a:ext uri="{FF2B5EF4-FFF2-40B4-BE49-F238E27FC236}">
                <a16:creationId xmlns:a16="http://schemas.microsoft.com/office/drawing/2014/main" id="{1C995E39-20DE-4478-B798-38136A0106D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alphaModFix amt="50000"/>
          </a:blip>
          <a:stretch>
            <a:fillRect/>
          </a:stretch>
        </p:blipFill>
        <p:spPr>
          <a:xfrm>
            <a:off x="6642124" y="6122"/>
            <a:ext cx="2145978" cy="3365284"/>
          </a:xfrm>
          <a:prstGeom prst="rect">
            <a:avLst/>
          </a:prstGeom>
        </p:spPr>
      </p:pic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99824216-40D0-4CBD-B484-F8A50050CDA7}"/>
              </a:ext>
            </a:extLst>
          </p:cNvPr>
          <p:cNvSpPr/>
          <p:nvPr/>
        </p:nvSpPr>
        <p:spPr>
          <a:xfrm>
            <a:off x="132701" y="28134"/>
            <a:ext cx="2115127" cy="3334327"/>
          </a:xfrm>
          <a:prstGeom prst="roundRect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5A7AD76-F5EF-48D9-874A-73D4EF6ABF89}"/>
              </a:ext>
            </a:extLst>
          </p:cNvPr>
          <p:cNvSpPr txBox="1"/>
          <p:nvPr/>
        </p:nvSpPr>
        <p:spPr>
          <a:xfrm>
            <a:off x="229163" y="52041"/>
            <a:ext cx="214597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u="sng" dirty="0"/>
              <a:t>Qui est  l’intrus :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9DF3125-34DD-43CB-9942-A8797E6D0FA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alphaModFix amt="50000"/>
          </a:blip>
          <a:stretch>
            <a:fillRect/>
          </a:stretch>
        </p:blipFill>
        <p:spPr>
          <a:xfrm>
            <a:off x="2247826" y="28134"/>
            <a:ext cx="2145978" cy="3365284"/>
          </a:xfrm>
          <a:prstGeom prst="rect">
            <a:avLst/>
          </a:prstGeom>
        </p:spPr>
      </p:pic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C988BD61-53B2-444F-A250-02665761B3B1}"/>
              </a:ext>
            </a:extLst>
          </p:cNvPr>
          <p:cNvSpPr/>
          <p:nvPr/>
        </p:nvSpPr>
        <p:spPr>
          <a:xfrm>
            <a:off x="4526999" y="28134"/>
            <a:ext cx="2115127" cy="3334327"/>
          </a:xfrm>
          <a:prstGeom prst="roundRect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A08C777-4A19-46AC-9852-53F779AB9172}"/>
              </a:ext>
            </a:extLst>
          </p:cNvPr>
          <p:cNvSpPr txBox="1"/>
          <p:nvPr/>
        </p:nvSpPr>
        <p:spPr>
          <a:xfrm>
            <a:off x="730368" y="887426"/>
            <a:ext cx="76769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des</a:t>
            </a:r>
          </a:p>
          <a:p>
            <a:r>
              <a:rPr lang="fr-FR" dirty="0"/>
              <a:t>la</a:t>
            </a:r>
          </a:p>
          <a:p>
            <a:r>
              <a:rPr lang="fr-FR" dirty="0"/>
              <a:t>une</a:t>
            </a:r>
          </a:p>
          <a:p>
            <a:r>
              <a:rPr lang="fr-FR" dirty="0"/>
              <a:t>nous 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D1C93189-869B-42AA-88E7-A8ABC130C099}"/>
              </a:ext>
            </a:extLst>
          </p:cNvPr>
          <p:cNvSpPr/>
          <p:nvPr/>
        </p:nvSpPr>
        <p:spPr>
          <a:xfrm>
            <a:off x="132701" y="3470281"/>
            <a:ext cx="2115127" cy="3334327"/>
          </a:xfrm>
          <a:prstGeom prst="roundRect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C978D46-1F67-4C7E-B3D6-90587CDFE4B0}"/>
              </a:ext>
            </a:extLst>
          </p:cNvPr>
          <p:cNvSpPr txBox="1"/>
          <p:nvPr/>
        </p:nvSpPr>
        <p:spPr>
          <a:xfrm>
            <a:off x="2366860" y="98208"/>
            <a:ext cx="20935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latin typeface="Gabriola" panose="04040605051002020D02" pitchFamily="82" charset="0"/>
              </a:rPr>
              <a:t>Le  jeu du pays des mots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1637763-6DC6-4BE7-B3A2-ACCC7044BE2C}"/>
              </a:ext>
            </a:extLst>
          </p:cNvPr>
          <p:cNvSpPr txBox="1"/>
          <p:nvPr/>
        </p:nvSpPr>
        <p:spPr>
          <a:xfrm>
            <a:off x="6739402" y="41308"/>
            <a:ext cx="20935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latin typeface="Gabriola" panose="04040605051002020D02" pitchFamily="82" charset="0"/>
              </a:rPr>
              <a:t>Le  jeu du pays des mots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A2AC1F18-15AE-4EF0-B3DD-9A88048D8F59}"/>
              </a:ext>
            </a:extLst>
          </p:cNvPr>
          <p:cNvSpPr txBox="1"/>
          <p:nvPr/>
        </p:nvSpPr>
        <p:spPr>
          <a:xfrm>
            <a:off x="2345104" y="3552113"/>
            <a:ext cx="20935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latin typeface="Gabriola" panose="04040605051002020D02" pitchFamily="82" charset="0"/>
              </a:rPr>
              <a:t>Le  jeu du pays des mots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F20AB5E8-7EA6-4588-A2E0-E52F0A0EA4CF}"/>
              </a:ext>
            </a:extLst>
          </p:cNvPr>
          <p:cNvSpPr txBox="1"/>
          <p:nvPr/>
        </p:nvSpPr>
        <p:spPr>
          <a:xfrm>
            <a:off x="2807326" y="3078678"/>
            <a:ext cx="18839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20857E39-941B-4195-9945-22943171D60C}"/>
              </a:ext>
            </a:extLst>
          </p:cNvPr>
          <p:cNvSpPr txBox="1"/>
          <p:nvPr/>
        </p:nvSpPr>
        <p:spPr>
          <a:xfrm>
            <a:off x="7260084" y="3094407"/>
            <a:ext cx="18839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A28B5ADD-7CFA-4231-B05F-BC915B1C8D2E}"/>
              </a:ext>
            </a:extLst>
          </p:cNvPr>
          <p:cNvSpPr txBox="1"/>
          <p:nvPr/>
        </p:nvSpPr>
        <p:spPr>
          <a:xfrm>
            <a:off x="2740359" y="6527738"/>
            <a:ext cx="18839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8DBD16F-79FA-48C3-AC5B-91ED402519D9}"/>
              </a:ext>
            </a:extLst>
          </p:cNvPr>
          <p:cNvSpPr txBox="1"/>
          <p:nvPr/>
        </p:nvSpPr>
        <p:spPr>
          <a:xfrm>
            <a:off x="334057" y="3094066"/>
            <a:ext cx="193619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i="1" dirty="0"/>
              <a:t>Je joue et j’apprends Nathan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6EB69D61-C047-45FC-A821-6CD852E5DC79}"/>
              </a:ext>
            </a:extLst>
          </p:cNvPr>
          <p:cNvSpPr txBox="1"/>
          <p:nvPr/>
        </p:nvSpPr>
        <p:spPr>
          <a:xfrm>
            <a:off x="4705933" y="3074960"/>
            <a:ext cx="193619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i="1" dirty="0"/>
              <a:t>Je joue et j’apprends Nathan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A16369EC-FF27-45CC-8FD4-033ADB49CA82}"/>
              </a:ext>
            </a:extLst>
          </p:cNvPr>
          <p:cNvSpPr txBox="1"/>
          <p:nvPr/>
        </p:nvSpPr>
        <p:spPr>
          <a:xfrm>
            <a:off x="384492" y="6525059"/>
            <a:ext cx="193619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i="1" dirty="0"/>
              <a:t>Je joue et j’apprends Nathan</a:t>
            </a:r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D4A9DA23-27D6-4EAE-AB51-729916A4EB52}"/>
              </a:ext>
            </a:extLst>
          </p:cNvPr>
          <p:cNvSpPr/>
          <p:nvPr/>
        </p:nvSpPr>
        <p:spPr>
          <a:xfrm>
            <a:off x="4537464" y="3464582"/>
            <a:ext cx="2115127" cy="3334327"/>
          </a:xfrm>
          <a:prstGeom prst="roundRect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D39CDA44-BE60-480B-AA1A-DB574FDD2796}"/>
              </a:ext>
            </a:extLst>
          </p:cNvPr>
          <p:cNvSpPr txBox="1"/>
          <p:nvPr/>
        </p:nvSpPr>
        <p:spPr>
          <a:xfrm>
            <a:off x="6749867" y="3546414"/>
            <a:ext cx="20935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latin typeface="Gabriola" panose="04040605051002020D02" pitchFamily="82" charset="0"/>
              </a:rPr>
              <a:t>Le  jeu du pays des mots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9AAB0AAE-17FA-4241-98C7-EC381539643A}"/>
              </a:ext>
            </a:extLst>
          </p:cNvPr>
          <p:cNvSpPr txBox="1"/>
          <p:nvPr/>
        </p:nvSpPr>
        <p:spPr>
          <a:xfrm>
            <a:off x="7145122" y="6522039"/>
            <a:ext cx="18839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734595E8-0458-46DF-A2B3-7FBE76EB488C}"/>
              </a:ext>
            </a:extLst>
          </p:cNvPr>
          <p:cNvSpPr txBox="1"/>
          <p:nvPr/>
        </p:nvSpPr>
        <p:spPr>
          <a:xfrm>
            <a:off x="4789255" y="6519360"/>
            <a:ext cx="193619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i="1" dirty="0"/>
              <a:t>Je joue et j’apprends Nathan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DE9A3831-6FE5-434C-837B-D3F22FBD38E2}"/>
              </a:ext>
            </a:extLst>
          </p:cNvPr>
          <p:cNvSpPr txBox="1"/>
          <p:nvPr/>
        </p:nvSpPr>
        <p:spPr>
          <a:xfrm>
            <a:off x="808460" y="2307166"/>
            <a:ext cx="8375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i="1" dirty="0"/>
              <a:t>nous</a:t>
            </a:r>
          </a:p>
        </p:txBody>
      </p:sp>
      <p:pic>
        <p:nvPicPr>
          <p:cNvPr id="53" name="Image 2">
            <a:extLst>
              <a:ext uri="{FF2B5EF4-FFF2-40B4-BE49-F238E27FC236}">
                <a16:creationId xmlns:a16="http://schemas.microsoft.com/office/drawing/2014/main" id="{3C1A2067-C742-4320-80A8-B5EB603B0F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99972">
            <a:off x="2711532" y="1181386"/>
            <a:ext cx="1360682" cy="1027822"/>
          </a:xfrm>
          <a:prstGeom prst="rect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8" name="ZoneTexte 57">
            <a:extLst>
              <a:ext uri="{FF2B5EF4-FFF2-40B4-BE49-F238E27FC236}">
                <a16:creationId xmlns:a16="http://schemas.microsoft.com/office/drawing/2014/main" id="{B8554637-8B21-4E1E-BD46-EA6B6902B150}"/>
              </a:ext>
            </a:extLst>
          </p:cNvPr>
          <p:cNvSpPr txBox="1"/>
          <p:nvPr/>
        </p:nvSpPr>
        <p:spPr>
          <a:xfrm>
            <a:off x="4996785" y="39438"/>
            <a:ext cx="214597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u="sng" dirty="0"/>
              <a:t>Qui est  l’intrus :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F2AADC94-3B84-4230-8B9F-371552871FAA}"/>
              </a:ext>
            </a:extLst>
          </p:cNvPr>
          <p:cNvSpPr txBox="1"/>
          <p:nvPr/>
        </p:nvSpPr>
        <p:spPr>
          <a:xfrm>
            <a:off x="360572" y="3483008"/>
            <a:ext cx="214597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u="sng" dirty="0"/>
              <a:t>Qui est  l’intrus :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FCD2C957-F3D6-4055-8246-5693EFFB6EC1}"/>
              </a:ext>
            </a:extLst>
          </p:cNvPr>
          <p:cNvSpPr txBox="1"/>
          <p:nvPr/>
        </p:nvSpPr>
        <p:spPr>
          <a:xfrm>
            <a:off x="4906688" y="3531848"/>
            <a:ext cx="214597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u="sng" dirty="0"/>
              <a:t>Qui est  l’intrus :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F7078F70-A4DB-4A0D-BAF7-3B6E3B9E6592}"/>
              </a:ext>
            </a:extLst>
          </p:cNvPr>
          <p:cNvSpPr txBox="1"/>
          <p:nvPr/>
        </p:nvSpPr>
        <p:spPr>
          <a:xfrm>
            <a:off x="5256474" y="699202"/>
            <a:ext cx="76769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je</a:t>
            </a:r>
          </a:p>
          <a:p>
            <a:r>
              <a:rPr lang="fr-FR" dirty="0"/>
              <a:t>ce</a:t>
            </a:r>
          </a:p>
          <a:p>
            <a:r>
              <a:rPr lang="fr-FR" dirty="0"/>
              <a:t>le</a:t>
            </a:r>
          </a:p>
          <a:p>
            <a:r>
              <a:rPr lang="fr-FR" dirty="0"/>
              <a:t>ton 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E84B3E61-F5A1-4A70-84C7-2DC9C0344EBF}"/>
              </a:ext>
            </a:extLst>
          </p:cNvPr>
          <p:cNvSpPr txBox="1"/>
          <p:nvPr/>
        </p:nvSpPr>
        <p:spPr>
          <a:xfrm>
            <a:off x="5338574" y="2168666"/>
            <a:ext cx="8375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i="1" dirty="0"/>
              <a:t>je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DCA0E67A-C46C-4F4A-92AA-DCED51D2C0D0}"/>
              </a:ext>
            </a:extLst>
          </p:cNvPr>
          <p:cNvSpPr txBox="1"/>
          <p:nvPr/>
        </p:nvSpPr>
        <p:spPr>
          <a:xfrm>
            <a:off x="807973" y="4241650"/>
            <a:ext cx="76769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leur</a:t>
            </a:r>
          </a:p>
          <a:p>
            <a:r>
              <a:rPr lang="fr-FR" dirty="0"/>
              <a:t>cette</a:t>
            </a:r>
          </a:p>
          <a:p>
            <a:r>
              <a:rPr lang="fr-FR" dirty="0"/>
              <a:t>il</a:t>
            </a:r>
          </a:p>
          <a:p>
            <a:r>
              <a:rPr lang="fr-FR" dirty="0"/>
              <a:t>vos </a:t>
            </a: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0DA6BAA4-C70D-4186-84E8-090112008576}"/>
              </a:ext>
            </a:extLst>
          </p:cNvPr>
          <p:cNvSpPr txBox="1"/>
          <p:nvPr/>
        </p:nvSpPr>
        <p:spPr>
          <a:xfrm>
            <a:off x="886065" y="5661390"/>
            <a:ext cx="8375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i="1" dirty="0"/>
              <a:t>il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CA60BBD4-193A-4438-B1F0-4F50E156C205}"/>
              </a:ext>
            </a:extLst>
          </p:cNvPr>
          <p:cNvSpPr txBox="1"/>
          <p:nvPr/>
        </p:nvSpPr>
        <p:spPr>
          <a:xfrm>
            <a:off x="5233186" y="4198446"/>
            <a:ext cx="76769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ta</a:t>
            </a:r>
          </a:p>
          <a:p>
            <a:r>
              <a:rPr lang="fr-FR" dirty="0"/>
              <a:t>tu</a:t>
            </a:r>
          </a:p>
          <a:p>
            <a:r>
              <a:rPr lang="fr-FR" dirty="0"/>
              <a:t>tes</a:t>
            </a:r>
          </a:p>
          <a:p>
            <a:r>
              <a:rPr lang="fr-FR" dirty="0"/>
              <a:t>ces 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5C50F8A3-015B-4264-AA00-97E69B03A29B}"/>
              </a:ext>
            </a:extLst>
          </p:cNvPr>
          <p:cNvSpPr txBox="1"/>
          <p:nvPr/>
        </p:nvSpPr>
        <p:spPr>
          <a:xfrm>
            <a:off x="5311278" y="5618186"/>
            <a:ext cx="8375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i="1" dirty="0"/>
              <a:t>tu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56A93016-9A4F-444D-80D5-69178B87E291}"/>
              </a:ext>
            </a:extLst>
          </p:cNvPr>
          <p:cNvSpPr txBox="1"/>
          <p:nvPr/>
        </p:nvSpPr>
        <p:spPr>
          <a:xfrm rot="16200000">
            <a:off x="6245556" y="2832268"/>
            <a:ext cx="542803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i="1" dirty="0"/>
              <a:t>This work is licensed under a </a:t>
            </a:r>
            <a:r>
              <a:rPr lang="en-US" sz="800" i="1" dirty="0">
                <a:hlinkClick r:id="rId5"/>
              </a:rPr>
              <a:t>Creative Commons Attribution-</a:t>
            </a:r>
            <a:r>
              <a:rPr lang="en-US" sz="800" i="1" dirty="0" err="1">
                <a:hlinkClick r:id="rId5"/>
              </a:rPr>
              <a:t>NonCommercial</a:t>
            </a:r>
            <a:r>
              <a:rPr lang="en-US" sz="800" i="1" dirty="0">
                <a:hlinkClick r:id="rId5"/>
              </a:rPr>
              <a:t>-</a:t>
            </a:r>
            <a:r>
              <a:rPr lang="en-US" sz="800" i="1" dirty="0" err="1">
                <a:hlinkClick r:id="rId5"/>
              </a:rPr>
              <a:t>ShareAlike</a:t>
            </a:r>
            <a:r>
              <a:rPr lang="en-US" sz="800" i="1" dirty="0">
                <a:hlinkClick r:id="rId5"/>
              </a:rPr>
              <a:t> 4.0 International License</a:t>
            </a:r>
            <a:r>
              <a:rPr lang="en-US" sz="800" i="1" dirty="0"/>
              <a:t>.</a:t>
            </a:r>
            <a:endParaRPr lang="fr-FR" sz="800" i="1" dirty="0"/>
          </a:p>
        </p:txBody>
      </p:sp>
      <p:pic>
        <p:nvPicPr>
          <p:cNvPr id="45" name="Image 2">
            <a:extLst>
              <a:ext uri="{FF2B5EF4-FFF2-40B4-BE49-F238E27FC236}">
                <a16:creationId xmlns:a16="http://schemas.microsoft.com/office/drawing/2014/main" id="{289FB6E1-66C7-4ECE-81D4-6574431A00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99972">
            <a:off x="7007157" y="1132201"/>
            <a:ext cx="1360682" cy="1027822"/>
          </a:xfrm>
          <a:prstGeom prst="rect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7" name="Image 2">
            <a:extLst>
              <a:ext uri="{FF2B5EF4-FFF2-40B4-BE49-F238E27FC236}">
                <a16:creationId xmlns:a16="http://schemas.microsoft.com/office/drawing/2014/main" id="{65DE9D65-4C22-4252-9F1F-D8E009120E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99972">
            <a:off x="2711532" y="4456251"/>
            <a:ext cx="1360682" cy="1027822"/>
          </a:xfrm>
          <a:prstGeom prst="rect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8" name="Image 2">
            <a:extLst>
              <a:ext uri="{FF2B5EF4-FFF2-40B4-BE49-F238E27FC236}">
                <a16:creationId xmlns:a16="http://schemas.microsoft.com/office/drawing/2014/main" id="{1B8AE99D-3290-4856-8823-DC20057E53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99972">
            <a:off x="7007156" y="4426662"/>
            <a:ext cx="1360682" cy="1027822"/>
          </a:xfrm>
          <a:prstGeom prst="rect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57290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99824216-40D0-4CBD-B484-F8A50050CDA7}"/>
              </a:ext>
            </a:extLst>
          </p:cNvPr>
          <p:cNvSpPr/>
          <p:nvPr/>
        </p:nvSpPr>
        <p:spPr>
          <a:xfrm>
            <a:off x="132701" y="28134"/>
            <a:ext cx="2115127" cy="3334327"/>
          </a:xfrm>
          <a:prstGeom prst="roundRect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5A7AD76-F5EF-48D9-874A-73D4EF6ABF89}"/>
              </a:ext>
            </a:extLst>
          </p:cNvPr>
          <p:cNvSpPr txBox="1"/>
          <p:nvPr/>
        </p:nvSpPr>
        <p:spPr>
          <a:xfrm>
            <a:off x="229163" y="52041"/>
            <a:ext cx="214597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u="sng" dirty="0"/>
              <a:t>Trouve l’adjectif dans le GN :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9DF3125-34DD-43CB-9942-A8797E6D0FA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lumMod val="7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247826" y="28134"/>
            <a:ext cx="2145978" cy="3365284"/>
          </a:xfrm>
          <a:prstGeom prst="rect">
            <a:avLst/>
          </a:prstGeom>
        </p:spPr>
      </p:pic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C988BD61-53B2-444F-A250-02665761B3B1}"/>
              </a:ext>
            </a:extLst>
          </p:cNvPr>
          <p:cNvSpPr/>
          <p:nvPr/>
        </p:nvSpPr>
        <p:spPr>
          <a:xfrm>
            <a:off x="4526999" y="28134"/>
            <a:ext cx="2115127" cy="3334327"/>
          </a:xfrm>
          <a:prstGeom prst="roundRect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A08C777-4A19-46AC-9852-53F779AB9172}"/>
              </a:ext>
            </a:extLst>
          </p:cNvPr>
          <p:cNvSpPr txBox="1"/>
          <p:nvPr/>
        </p:nvSpPr>
        <p:spPr>
          <a:xfrm>
            <a:off x="278291" y="1287916"/>
            <a:ext cx="21354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un écureuil </a:t>
            </a:r>
            <a:r>
              <a:rPr lang="fr-FR" u="sng" dirty="0"/>
              <a:t>roux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D1C93189-869B-42AA-88E7-A8ABC130C099}"/>
              </a:ext>
            </a:extLst>
          </p:cNvPr>
          <p:cNvSpPr/>
          <p:nvPr/>
        </p:nvSpPr>
        <p:spPr>
          <a:xfrm>
            <a:off x="132701" y="3470281"/>
            <a:ext cx="2115127" cy="3334327"/>
          </a:xfrm>
          <a:prstGeom prst="roundRect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C978D46-1F67-4C7E-B3D6-90587CDFE4B0}"/>
              </a:ext>
            </a:extLst>
          </p:cNvPr>
          <p:cNvSpPr txBox="1"/>
          <p:nvPr/>
        </p:nvSpPr>
        <p:spPr>
          <a:xfrm>
            <a:off x="2366860" y="98208"/>
            <a:ext cx="20935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latin typeface="Gabriola" panose="04040605051002020D02" pitchFamily="82" charset="0"/>
              </a:rPr>
              <a:t>Le  jeu du pays des mots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8DBD16F-79FA-48C3-AC5B-91ED402519D9}"/>
              </a:ext>
            </a:extLst>
          </p:cNvPr>
          <p:cNvSpPr txBox="1"/>
          <p:nvPr/>
        </p:nvSpPr>
        <p:spPr>
          <a:xfrm>
            <a:off x="334057" y="3094066"/>
            <a:ext cx="193619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i="1" dirty="0"/>
              <a:t>Je joue et j’apprends Nathan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6EB69D61-C047-45FC-A821-6CD852E5DC79}"/>
              </a:ext>
            </a:extLst>
          </p:cNvPr>
          <p:cNvSpPr txBox="1"/>
          <p:nvPr/>
        </p:nvSpPr>
        <p:spPr>
          <a:xfrm>
            <a:off x="4705933" y="3074960"/>
            <a:ext cx="193619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i="1" dirty="0"/>
              <a:t>Je joue et j’apprends Nathan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A16369EC-FF27-45CC-8FD4-033ADB49CA82}"/>
              </a:ext>
            </a:extLst>
          </p:cNvPr>
          <p:cNvSpPr txBox="1"/>
          <p:nvPr/>
        </p:nvSpPr>
        <p:spPr>
          <a:xfrm>
            <a:off x="384492" y="6525059"/>
            <a:ext cx="193619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i="1" dirty="0"/>
              <a:t>Je joue et j’apprends Nathan</a:t>
            </a:r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D4A9DA23-27D6-4EAE-AB51-729916A4EB52}"/>
              </a:ext>
            </a:extLst>
          </p:cNvPr>
          <p:cNvSpPr/>
          <p:nvPr/>
        </p:nvSpPr>
        <p:spPr>
          <a:xfrm>
            <a:off x="4537464" y="3464582"/>
            <a:ext cx="2115127" cy="3334327"/>
          </a:xfrm>
          <a:prstGeom prst="roundRect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734595E8-0458-46DF-A2B3-7FBE76EB488C}"/>
              </a:ext>
            </a:extLst>
          </p:cNvPr>
          <p:cNvSpPr txBox="1"/>
          <p:nvPr/>
        </p:nvSpPr>
        <p:spPr>
          <a:xfrm>
            <a:off x="4789255" y="6519360"/>
            <a:ext cx="193619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i="1" dirty="0"/>
              <a:t>Je joue et j’apprends Nathan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56A93016-9A4F-444D-80D5-69178B87E291}"/>
              </a:ext>
            </a:extLst>
          </p:cNvPr>
          <p:cNvSpPr txBox="1"/>
          <p:nvPr/>
        </p:nvSpPr>
        <p:spPr>
          <a:xfrm rot="16200000">
            <a:off x="6245556" y="2832268"/>
            <a:ext cx="542803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i="1" dirty="0"/>
              <a:t>This work is licensed under a </a:t>
            </a:r>
            <a:r>
              <a:rPr lang="en-US" sz="800" i="1" dirty="0">
                <a:hlinkClick r:id="rId4"/>
              </a:rPr>
              <a:t>Creative Commons Attribution-</a:t>
            </a:r>
            <a:r>
              <a:rPr lang="en-US" sz="800" i="1" dirty="0" err="1">
                <a:hlinkClick r:id="rId4"/>
              </a:rPr>
              <a:t>NonCommercial</a:t>
            </a:r>
            <a:r>
              <a:rPr lang="en-US" sz="800" i="1" dirty="0">
                <a:hlinkClick r:id="rId4"/>
              </a:rPr>
              <a:t>-</a:t>
            </a:r>
            <a:r>
              <a:rPr lang="en-US" sz="800" i="1" dirty="0" err="1">
                <a:hlinkClick r:id="rId4"/>
              </a:rPr>
              <a:t>ShareAlike</a:t>
            </a:r>
            <a:r>
              <a:rPr lang="en-US" sz="800" i="1" dirty="0">
                <a:hlinkClick r:id="rId4"/>
              </a:rPr>
              <a:t> 4.0 International License</a:t>
            </a:r>
            <a:r>
              <a:rPr lang="en-US" sz="800" i="1" dirty="0"/>
              <a:t>.</a:t>
            </a:r>
            <a:endParaRPr lang="fr-FR" sz="800" i="1" dirty="0"/>
          </a:p>
        </p:txBody>
      </p:sp>
      <p:pic>
        <p:nvPicPr>
          <p:cNvPr id="42" name="Image 48">
            <a:extLst>
              <a:ext uri="{FF2B5EF4-FFF2-40B4-BE49-F238E27FC236}">
                <a16:creationId xmlns:a16="http://schemas.microsoft.com/office/drawing/2014/main" id="{07A677C1-986C-4B62-965E-AE38B5813E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74126" y="734176"/>
            <a:ext cx="1911937" cy="1616815"/>
          </a:xfrm>
          <a:prstGeom prst="rect">
            <a:avLst/>
          </a:prstGeom>
          <a:noFill/>
          <a:ln cap="flat">
            <a:noFill/>
          </a:ln>
          <a:effectLst>
            <a:glow rad="101600">
              <a:schemeClr val="bg1">
                <a:alpha val="60000"/>
              </a:schemeClr>
            </a:glow>
          </a:effectLst>
        </p:spPr>
      </p:pic>
      <p:sp>
        <p:nvSpPr>
          <p:cNvPr id="47" name="ZoneTexte 46">
            <a:extLst>
              <a:ext uri="{FF2B5EF4-FFF2-40B4-BE49-F238E27FC236}">
                <a16:creationId xmlns:a16="http://schemas.microsoft.com/office/drawing/2014/main" id="{6746A1C3-F837-4D8A-84D7-EF5DEA66B2E8}"/>
              </a:ext>
            </a:extLst>
          </p:cNvPr>
          <p:cNvSpPr txBox="1"/>
          <p:nvPr/>
        </p:nvSpPr>
        <p:spPr>
          <a:xfrm>
            <a:off x="4603889" y="85657"/>
            <a:ext cx="214597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u="sng" dirty="0"/>
              <a:t>Trouve l’adjectif dans le GN :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60EE3455-08A7-4116-B955-3FC372804717}"/>
              </a:ext>
            </a:extLst>
          </p:cNvPr>
          <p:cNvSpPr txBox="1"/>
          <p:nvPr/>
        </p:nvSpPr>
        <p:spPr>
          <a:xfrm>
            <a:off x="208576" y="3532817"/>
            <a:ext cx="214597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u="sng" dirty="0"/>
              <a:t>Trouve l’adjectif dans le GN :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BFA88CE9-B680-4007-B1FE-E84838879126}"/>
              </a:ext>
            </a:extLst>
          </p:cNvPr>
          <p:cNvSpPr txBox="1"/>
          <p:nvPr/>
        </p:nvSpPr>
        <p:spPr>
          <a:xfrm>
            <a:off x="4637732" y="3579364"/>
            <a:ext cx="214597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u="sng" dirty="0"/>
              <a:t>Trouve l’adjectif dans le GN :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67EEBBFE-DA26-4BCD-8EB2-8EC5FCF3F06C}"/>
              </a:ext>
            </a:extLst>
          </p:cNvPr>
          <p:cNvSpPr txBox="1"/>
          <p:nvPr/>
        </p:nvSpPr>
        <p:spPr>
          <a:xfrm>
            <a:off x="4780977" y="1265718"/>
            <a:ext cx="21354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un</a:t>
            </a:r>
            <a:r>
              <a:rPr lang="fr-FR" u="sng" dirty="0"/>
              <a:t> gentil </a:t>
            </a:r>
            <a:r>
              <a:rPr lang="fr-FR" dirty="0"/>
              <a:t>chien</a:t>
            </a:r>
            <a:endParaRPr lang="fr-FR" u="sng" dirty="0"/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EB1751AB-1D86-409E-8CDF-CB7359806BD4}"/>
              </a:ext>
            </a:extLst>
          </p:cNvPr>
          <p:cNvSpPr txBox="1"/>
          <p:nvPr/>
        </p:nvSpPr>
        <p:spPr>
          <a:xfrm>
            <a:off x="518342" y="4620544"/>
            <a:ext cx="21354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des </a:t>
            </a:r>
            <a:r>
              <a:rPr lang="fr-FR" u="sng" dirty="0"/>
              <a:t>petites</a:t>
            </a:r>
            <a:r>
              <a:rPr lang="fr-FR" dirty="0"/>
              <a:t> grenouilles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6165DBF5-9E4A-4AC7-81AD-19DA63299E92}"/>
              </a:ext>
            </a:extLst>
          </p:cNvPr>
          <p:cNvSpPr txBox="1"/>
          <p:nvPr/>
        </p:nvSpPr>
        <p:spPr>
          <a:xfrm>
            <a:off x="4768885" y="4664452"/>
            <a:ext cx="21354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ces feuilles </a:t>
            </a:r>
            <a:r>
              <a:rPr lang="fr-FR" u="sng" dirty="0"/>
              <a:t>vertes</a:t>
            </a:r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873A4016-44AB-4B7C-A648-3694F31D0F4B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890290" y="997374"/>
            <a:ext cx="606062" cy="950415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F2575D92-B35B-4B20-A7DB-A3F661A24EB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lumMod val="7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275519" y="3449854"/>
            <a:ext cx="2145978" cy="3365284"/>
          </a:xfrm>
          <a:prstGeom prst="rect">
            <a:avLst/>
          </a:prstGeom>
        </p:spPr>
      </p:pic>
      <p:sp>
        <p:nvSpPr>
          <p:cNvPr id="46" name="ZoneTexte 45">
            <a:extLst>
              <a:ext uri="{FF2B5EF4-FFF2-40B4-BE49-F238E27FC236}">
                <a16:creationId xmlns:a16="http://schemas.microsoft.com/office/drawing/2014/main" id="{7309303D-5999-4240-84C9-4C2FA3091D9D}"/>
              </a:ext>
            </a:extLst>
          </p:cNvPr>
          <p:cNvSpPr txBox="1"/>
          <p:nvPr/>
        </p:nvSpPr>
        <p:spPr>
          <a:xfrm>
            <a:off x="2394553" y="3519928"/>
            <a:ext cx="20935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latin typeface="Gabriola" panose="04040605051002020D02" pitchFamily="82" charset="0"/>
              </a:rPr>
              <a:t>Le  jeu du pays des mots</a:t>
            </a:r>
          </a:p>
        </p:txBody>
      </p:sp>
      <p:pic>
        <p:nvPicPr>
          <p:cNvPr id="53" name="Image 48">
            <a:extLst>
              <a:ext uri="{FF2B5EF4-FFF2-40B4-BE49-F238E27FC236}">
                <a16:creationId xmlns:a16="http://schemas.microsoft.com/office/drawing/2014/main" id="{9A63A00A-2288-441F-A97E-FB17994DE2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01819" y="4155896"/>
            <a:ext cx="1911937" cy="1616815"/>
          </a:xfrm>
          <a:prstGeom prst="rect">
            <a:avLst/>
          </a:prstGeom>
          <a:noFill/>
          <a:ln cap="flat">
            <a:noFill/>
          </a:ln>
          <a:effectLst>
            <a:glow rad="101600">
              <a:schemeClr val="bg1">
                <a:alpha val="60000"/>
              </a:schemeClr>
            </a:glow>
          </a:effectLst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D818E97F-B285-479D-AE00-115659747D1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lumMod val="7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49287" y="28134"/>
            <a:ext cx="2145978" cy="3365284"/>
          </a:xfrm>
          <a:prstGeom prst="rect">
            <a:avLst/>
          </a:prstGeom>
        </p:spPr>
      </p:pic>
      <p:sp>
        <p:nvSpPr>
          <p:cNvPr id="55" name="ZoneTexte 54">
            <a:extLst>
              <a:ext uri="{FF2B5EF4-FFF2-40B4-BE49-F238E27FC236}">
                <a16:creationId xmlns:a16="http://schemas.microsoft.com/office/drawing/2014/main" id="{D8EA4667-919B-414F-BD94-E696D4B8E984}"/>
              </a:ext>
            </a:extLst>
          </p:cNvPr>
          <p:cNvSpPr txBox="1"/>
          <p:nvPr/>
        </p:nvSpPr>
        <p:spPr>
          <a:xfrm>
            <a:off x="6768321" y="98208"/>
            <a:ext cx="20935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latin typeface="Gabriola" panose="04040605051002020D02" pitchFamily="82" charset="0"/>
              </a:rPr>
              <a:t>Le  jeu du pays des mots</a:t>
            </a:r>
          </a:p>
        </p:txBody>
      </p:sp>
      <p:pic>
        <p:nvPicPr>
          <p:cNvPr id="56" name="Image 48">
            <a:extLst>
              <a:ext uri="{FF2B5EF4-FFF2-40B4-BE49-F238E27FC236}">
                <a16:creationId xmlns:a16="http://schemas.microsoft.com/office/drawing/2014/main" id="{DAE18D50-B1CA-45C9-90ED-BBD141D8D3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75587" y="734176"/>
            <a:ext cx="1911937" cy="1616815"/>
          </a:xfrm>
          <a:prstGeom prst="rect">
            <a:avLst/>
          </a:prstGeom>
          <a:noFill/>
          <a:ln cap="flat">
            <a:noFill/>
          </a:ln>
          <a:effectLst>
            <a:glow rad="101600">
              <a:schemeClr val="bg1">
                <a:alpha val="60000"/>
              </a:schemeClr>
            </a:glow>
          </a:effectLst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F1ABB1A0-AB7B-46E8-862F-93B17AA8731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lumMod val="7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82494" y="3438734"/>
            <a:ext cx="2145978" cy="3365284"/>
          </a:xfrm>
          <a:prstGeom prst="rect">
            <a:avLst/>
          </a:prstGeom>
        </p:spPr>
      </p:pic>
      <p:sp>
        <p:nvSpPr>
          <p:cNvPr id="58" name="ZoneTexte 57">
            <a:extLst>
              <a:ext uri="{FF2B5EF4-FFF2-40B4-BE49-F238E27FC236}">
                <a16:creationId xmlns:a16="http://schemas.microsoft.com/office/drawing/2014/main" id="{678205D7-1686-4D11-989E-11BEF2BABF5D}"/>
              </a:ext>
            </a:extLst>
          </p:cNvPr>
          <p:cNvSpPr txBox="1"/>
          <p:nvPr/>
        </p:nvSpPr>
        <p:spPr>
          <a:xfrm>
            <a:off x="6801528" y="3508808"/>
            <a:ext cx="20935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latin typeface="Gabriola" panose="04040605051002020D02" pitchFamily="82" charset="0"/>
              </a:rPr>
              <a:t>Le  jeu du pays des mots</a:t>
            </a:r>
          </a:p>
        </p:txBody>
      </p:sp>
      <p:pic>
        <p:nvPicPr>
          <p:cNvPr id="59" name="Image 48">
            <a:extLst>
              <a:ext uri="{FF2B5EF4-FFF2-40B4-BE49-F238E27FC236}">
                <a16:creationId xmlns:a16="http://schemas.microsoft.com/office/drawing/2014/main" id="{2D4E242D-DA56-4543-B7CD-00CC22C18D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8794" y="4144776"/>
            <a:ext cx="1911937" cy="1616815"/>
          </a:xfrm>
          <a:prstGeom prst="rect">
            <a:avLst/>
          </a:prstGeom>
          <a:noFill/>
          <a:ln cap="flat">
            <a:noFill/>
          </a:ln>
          <a:effectLst>
            <a:glow rad="101600">
              <a:schemeClr val="bg1">
                <a:alpha val="60000"/>
              </a:schemeClr>
            </a:glow>
          </a:effectLst>
        </p:spPr>
      </p:pic>
      <p:sp>
        <p:nvSpPr>
          <p:cNvPr id="60" name="ZoneTexte 59">
            <a:extLst>
              <a:ext uri="{FF2B5EF4-FFF2-40B4-BE49-F238E27FC236}">
                <a16:creationId xmlns:a16="http://schemas.microsoft.com/office/drawing/2014/main" id="{70B0A597-F2E4-4DF3-A2FD-493C9B3CE921}"/>
              </a:ext>
            </a:extLst>
          </p:cNvPr>
          <p:cNvSpPr txBox="1"/>
          <p:nvPr/>
        </p:nvSpPr>
        <p:spPr>
          <a:xfrm>
            <a:off x="2789372" y="6502743"/>
            <a:ext cx="18839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5F6FBBB7-FBF4-43B3-97A4-30C74CCF368D}"/>
              </a:ext>
            </a:extLst>
          </p:cNvPr>
          <p:cNvSpPr txBox="1"/>
          <p:nvPr/>
        </p:nvSpPr>
        <p:spPr>
          <a:xfrm>
            <a:off x="7181001" y="3111238"/>
            <a:ext cx="18839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D5EC5334-8803-4F38-8637-B72153883B26}"/>
              </a:ext>
            </a:extLst>
          </p:cNvPr>
          <p:cNvSpPr txBox="1"/>
          <p:nvPr/>
        </p:nvSpPr>
        <p:spPr>
          <a:xfrm>
            <a:off x="2755420" y="3074960"/>
            <a:ext cx="18839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F20AB5E8-7EA6-4588-A2E0-E52F0A0EA4CF}"/>
              </a:ext>
            </a:extLst>
          </p:cNvPr>
          <p:cNvSpPr txBox="1"/>
          <p:nvPr/>
        </p:nvSpPr>
        <p:spPr>
          <a:xfrm>
            <a:off x="7260084" y="6502742"/>
            <a:ext cx="18839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</p:spTree>
    <p:extLst>
      <p:ext uri="{BB962C8B-B14F-4D97-AF65-F5344CB8AC3E}">
        <p14:creationId xmlns:p14="http://schemas.microsoft.com/office/powerpoint/2010/main" val="2262527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99824216-40D0-4CBD-B484-F8A50050CDA7}"/>
              </a:ext>
            </a:extLst>
          </p:cNvPr>
          <p:cNvSpPr/>
          <p:nvPr/>
        </p:nvSpPr>
        <p:spPr>
          <a:xfrm>
            <a:off x="132701" y="28134"/>
            <a:ext cx="2115127" cy="3334327"/>
          </a:xfrm>
          <a:prstGeom prst="roundRect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5A7AD76-F5EF-48D9-874A-73D4EF6ABF89}"/>
              </a:ext>
            </a:extLst>
          </p:cNvPr>
          <p:cNvSpPr txBox="1"/>
          <p:nvPr/>
        </p:nvSpPr>
        <p:spPr>
          <a:xfrm>
            <a:off x="229163" y="52041"/>
            <a:ext cx="19738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u="sng" dirty="0"/>
              <a:t>Remplace le GN par un pronom :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9DF3125-34DD-43CB-9942-A8797E6D0FA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247826" y="28134"/>
            <a:ext cx="2145978" cy="3365284"/>
          </a:xfrm>
          <a:prstGeom prst="rect">
            <a:avLst/>
          </a:prstGeom>
        </p:spPr>
      </p:pic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C988BD61-53B2-444F-A250-02665761B3B1}"/>
              </a:ext>
            </a:extLst>
          </p:cNvPr>
          <p:cNvSpPr/>
          <p:nvPr/>
        </p:nvSpPr>
        <p:spPr>
          <a:xfrm>
            <a:off x="4526999" y="28134"/>
            <a:ext cx="2115127" cy="3334327"/>
          </a:xfrm>
          <a:prstGeom prst="roundRect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ECCB3D63-219F-41CB-B476-3F761C8AC62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42124" y="28134"/>
            <a:ext cx="2145978" cy="3365284"/>
          </a:xfrm>
          <a:prstGeom prst="rect">
            <a:avLst/>
          </a:prstGeom>
        </p:spPr>
      </p:pic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D1C93189-869B-42AA-88E7-A8ABC130C099}"/>
              </a:ext>
            </a:extLst>
          </p:cNvPr>
          <p:cNvSpPr/>
          <p:nvPr/>
        </p:nvSpPr>
        <p:spPr>
          <a:xfrm>
            <a:off x="132701" y="3470281"/>
            <a:ext cx="2115127" cy="3334327"/>
          </a:xfrm>
          <a:prstGeom prst="roundRect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FCB65E06-7B37-4651-9754-DA674C21112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247826" y="3470281"/>
            <a:ext cx="2145978" cy="3365284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FC978D46-1F67-4C7E-B3D6-90587CDFE4B0}"/>
              </a:ext>
            </a:extLst>
          </p:cNvPr>
          <p:cNvSpPr txBox="1"/>
          <p:nvPr/>
        </p:nvSpPr>
        <p:spPr>
          <a:xfrm>
            <a:off x="2366860" y="98208"/>
            <a:ext cx="20935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latin typeface="Gabriola" panose="04040605051002020D02" pitchFamily="82" charset="0"/>
              </a:rPr>
              <a:t>Le  jeu du pays des mots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1637763-6DC6-4BE7-B3A2-ACCC7044BE2C}"/>
              </a:ext>
            </a:extLst>
          </p:cNvPr>
          <p:cNvSpPr txBox="1"/>
          <p:nvPr/>
        </p:nvSpPr>
        <p:spPr>
          <a:xfrm>
            <a:off x="6739402" y="41308"/>
            <a:ext cx="20935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latin typeface="Gabriola" panose="04040605051002020D02" pitchFamily="82" charset="0"/>
              </a:rPr>
              <a:t>Le  jeu du pays des mots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A2AC1F18-15AE-4EF0-B3DD-9A88048D8F59}"/>
              </a:ext>
            </a:extLst>
          </p:cNvPr>
          <p:cNvSpPr txBox="1"/>
          <p:nvPr/>
        </p:nvSpPr>
        <p:spPr>
          <a:xfrm>
            <a:off x="2345104" y="3552113"/>
            <a:ext cx="20935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latin typeface="Gabriola" panose="04040605051002020D02" pitchFamily="82" charset="0"/>
              </a:rPr>
              <a:t>Le  jeu du pays des mots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F20AB5E8-7EA6-4588-A2E0-E52F0A0EA4CF}"/>
              </a:ext>
            </a:extLst>
          </p:cNvPr>
          <p:cNvSpPr txBox="1"/>
          <p:nvPr/>
        </p:nvSpPr>
        <p:spPr>
          <a:xfrm>
            <a:off x="2807326" y="3078678"/>
            <a:ext cx="18839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20857E39-941B-4195-9945-22943171D60C}"/>
              </a:ext>
            </a:extLst>
          </p:cNvPr>
          <p:cNvSpPr txBox="1"/>
          <p:nvPr/>
        </p:nvSpPr>
        <p:spPr>
          <a:xfrm>
            <a:off x="7260084" y="3094407"/>
            <a:ext cx="18839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A28B5ADD-7CFA-4231-B05F-BC915B1C8D2E}"/>
              </a:ext>
            </a:extLst>
          </p:cNvPr>
          <p:cNvSpPr txBox="1"/>
          <p:nvPr/>
        </p:nvSpPr>
        <p:spPr>
          <a:xfrm>
            <a:off x="2740359" y="6527738"/>
            <a:ext cx="18839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8DBD16F-79FA-48C3-AC5B-91ED402519D9}"/>
              </a:ext>
            </a:extLst>
          </p:cNvPr>
          <p:cNvSpPr txBox="1"/>
          <p:nvPr/>
        </p:nvSpPr>
        <p:spPr>
          <a:xfrm>
            <a:off x="334057" y="3094066"/>
            <a:ext cx="193619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i="1" dirty="0"/>
              <a:t>Je joue et j’apprends Nathan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6EB69D61-C047-45FC-A821-6CD852E5DC79}"/>
              </a:ext>
            </a:extLst>
          </p:cNvPr>
          <p:cNvSpPr txBox="1"/>
          <p:nvPr/>
        </p:nvSpPr>
        <p:spPr>
          <a:xfrm>
            <a:off x="4705933" y="3074960"/>
            <a:ext cx="193619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i="1" dirty="0"/>
              <a:t>Je joue et j’apprends Nathan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A16369EC-FF27-45CC-8FD4-033ADB49CA82}"/>
              </a:ext>
            </a:extLst>
          </p:cNvPr>
          <p:cNvSpPr txBox="1"/>
          <p:nvPr/>
        </p:nvSpPr>
        <p:spPr>
          <a:xfrm>
            <a:off x="384492" y="6525059"/>
            <a:ext cx="193619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i="1" dirty="0"/>
              <a:t>Je joue et j’apprends Nathan</a:t>
            </a:r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D4A9DA23-27D6-4EAE-AB51-729916A4EB52}"/>
              </a:ext>
            </a:extLst>
          </p:cNvPr>
          <p:cNvSpPr/>
          <p:nvPr/>
        </p:nvSpPr>
        <p:spPr>
          <a:xfrm>
            <a:off x="4537464" y="3464582"/>
            <a:ext cx="2115127" cy="3334327"/>
          </a:xfrm>
          <a:prstGeom prst="roundRect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6" name="Image 35">
            <a:extLst>
              <a:ext uri="{FF2B5EF4-FFF2-40B4-BE49-F238E27FC236}">
                <a16:creationId xmlns:a16="http://schemas.microsoft.com/office/drawing/2014/main" id="{F083E643-F46F-470E-B60D-8E1590ED198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52589" y="3464582"/>
            <a:ext cx="2145978" cy="3365284"/>
          </a:xfrm>
          <a:prstGeom prst="rect">
            <a:avLst/>
          </a:prstGeom>
        </p:spPr>
      </p:pic>
      <p:sp>
        <p:nvSpPr>
          <p:cNvPr id="39" name="ZoneTexte 38">
            <a:extLst>
              <a:ext uri="{FF2B5EF4-FFF2-40B4-BE49-F238E27FC236}">
                <a16:creationId xmlns:a16="http://schemas.microsoft.com/office/drawing/2014/main" id="{D39CDA44-BE60-480B-AA1A-DB574FDD2796}"/>
              </a:ext>
            </a:extLst>
          </p:cNvPr>
          <p:cNvSpPr txBox="1"/>
          <p:nvPr/>
        </p:nvSpPr>
        <p:spPr>
          <a:xfrm>
            <a:off x="6749867" y="3546414"/>
            <a:ext cx="20935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latin typeface="Gabriola" panose="04040605051002020D02" pitchFamily="82" charset="0"/>
              </a:rPr>
              <a:t>Le  jeu du pays des mots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9AAB0AAE-17FA-4241-98C7-EC381539643A}"/>
              </a:ext>
            </a:extLst>
          </p:cNvPr>
          <p:cNvSpPr txBox="1"/>
          <p:nvPr/>
        </p:nvSpPr>
        <p:spPr>
          <a:xfrm>
            <a:off x="7145122" y="6522039"/>
            <a:ext cx="18839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734595E8-0458-46DF-A2B3-7FBE76EB488C}"/>
              </a:ext>
            </a:extLst>
          </p:cNvPr>
          <p:cNvSpPr txBox="1"/>
          <p:nvPr/>
        </p:nvSpPr>
        <p:spPr>
          <a:xfrm>
            <a:off x="4789255" y="6519360"/>
            <a:ext cx="193619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i="1" dirty="0"/>
              <a:t>Je joue et j’apprends Nathan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DCA0E67A-C46C-4F4A-92AA-DCED51D2C0D0}"/>
              </a:ext>
            </a:extLst>
          </p:cNvPr>
          <p:cNvSpPr txBox="1"/>
          <p:nvPr/>
        </p:nvSpPr>
        <p:spPr>
          <a:xfrm>
            <a:off x="561245" y="1314867"/>
            <a:ext cx="11568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le renard</a:t>
            </a:r>
          </a:p>
        </p:txBody>
      </p:sp>
      <p:pic>
        <p:nvPicPr>
          <p:cNvPr id="35" name="Image 1">
            <a:extLst>
              <a:ext uri="{FF2B5EF4-FFF2-40B4-BE49-F238E27FC236}">
                <a16:creationId xmlns:a16="http://schemas.microsoft.com/office/drawing/2014/main" id="{7659A63E-E469-4ED8-9839-15FF672F08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429743">
            <a:off x="2422400" y="931546"/>
            <a:ext cx="1987150" cy="16879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7" name="Image 1">
            <a:extLst>
              <a:ext uri="{FF2B5EF4-FFF2-40B4-BE49-F238E27FC236}">
                <a16:creationId xmlns:a16="http://schemas.microsoft.com/office/drawing/2014/main" id="{B15B803E-B0E4-4269-BF66-9B6F9BB503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429743">
            <a:off x="6862590" y="869957"/>
            <a:ext cx="1987150" cy="16879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6" name="Image 1">
            <a:extLst>
              <a:ext uri="{FF2B5EF4-FFF2-40B4-BE49-F238E27FC236}">
                <a16:creationId xmlns:a16="http://schemas.microsoft.com/office/drawing/2014/main" id="{9A4A0D0B-EEEF-4D6D-9D7F-360AD8FE07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429743">
            <a:off x="2452548" y="4380607"/>
            <a:ext cx="1987150" cy="16879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9" name="Image 1">
            <a:extLst>
              <a:ext uri="{FF2B5EF4-FFF2-40B4-BE49-F238E27FC236}">
                <a16:creationId xmlns:a16="http://schemas.microsoft.com/office/drawing/2014/main" id="{65B61048-1B09-49ED-8C67-EBF9D5BF13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429743">
            <a:off x="6826319" y="4300074"/>
            <a:ext cx="1987150" cy="16879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0" name="ZoneTexte 49">
            <a:extLst>
              <a:ext uri="{FF2B5EF4-FFF2-40B4-BE49-F238E27FC236}">
                <a16:creationId xmlns:a16="http://schemas.microsoft.com/office/drawing/2014/main" id="{756B3FD9-23C9-4F53-AC0E-E5599AF24747}"/>
              </a:ext>
            </a:extLst>
          </p:cNvPr>
          <p:cNvSpPr txBox="1"/>
          <p:nvPr/>
        </p:nvSpPr>
        <p:spPr>
          <a:xfrm>
            <a:off x="4712589" y="59091"/>
            <a:ext cx="19738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u="sng" dirty="0"/>
              <a:t>Remplace le GN par un pronom :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0181A257-96F9-4EE4-AA61-085DF4CA6DCF}"/>
              </a:ext>
            </a:extLst>
          </p:cNvPr>
          <p:cNvSpPr txBox="1"/>
          <p:nvPr/>
        </p:nvSpPr>
        <p:spPr>
          <a:xfrm>
            <a:off x="300678" y="3484780"/>
            <a:ext cx="19738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u="sng" dirty="0"/>
              <a:t>Remplace le GN par un pronom :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0C57045B-6178-477D-88E5-CB03EA45E146}"/>
              </a:ext>
            </a:extLst>
          </p:cNvPr>
          <p:cNvSpPr txBox="1"/>
          <p:nvPr/>
        </p:nvSpPr>
        <p:spPr>
          <a:xfrm>
            <a:off x="4786554" y="3516063"/>
            <a:ext cx="19738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u="sng" dirty="0"/>
              <a:t>Remplace le GN par un pronom :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A4D20C79-1FEF-402E-B6A4-1A618BA17CC7}"/>
              </a:ext>
            </a:extLst>
          </p:cNvPr>
          <p:cNvSpPr txBox="1"/>
          <p:nvPr/>
        </p:nvSpPr>
        <p:spPr>
          <a:xfrm>
            <a:off x="955379" y="1730682"/>
            <a:ext cx="3481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i="1" dirty="0"/>
              <a:t>il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BE0729B5-EE9A-4830-B021-6C29AF97BAFA}"/>
              </a:ext>
            </a:extLst>
          </p:cNvPr>
          <p:cNvSpPr txBox="1"/>
          <p:nvPr/>
        </p:nvSpPr>
        <p:spPr>
          <a:xfrm>
            <a:off x="5065505" y="1314867"/>
            <a:ext cx="11568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les fleurs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94192E21-39AC-4F97-8D95-60E2E8431BF6}"/>
              </a:ext>
            </a:extLst>
          </p:cNvPr>
          <p:cNvSpPr txBox="1"/>
          <p:nvPr/>
        </p:nvSpPr>
        <p:spPr>
          <a:xfrm>
            <a:off x="5375054" y="1730682"/>
            <a:ext cx="5645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i="1" dirty="0"/>
              <a:t>elles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BE8AE766-A225-4ECB-A489-E55F6B6BCAB8}"/>
              </a:ext>
            </a:extLst>
          </p:cNvPr>
          <p:cNvSpPr txBox="1"/>
          <p:nvPr/>
        </p:nvSpPr>
        <p:spPr>
          <a:xfrm>
            <a:off x="452250" y="4628338"/>
            <a:ext cx="16298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notre copine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61819FB4-2231-459D-ABAE-E487224B7D52}"/>
              </a:ext>
            </a:extLst>
          </p:cNvPr>
          <p:cNvSpPr txBox="1"/>
          <p:nvPr/>
        </p:nvSpPr>
        <p:spPr>
          <a:xfrm>
            <a:off x="986208" y="5139894"/>
            <a:ext cx="40811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i="1" dirty="0"/>
              <a:t>elle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DC5C57BF-7D84-4538-9F58-E2FD339D7008}"/>
              </a:ext>
            </a:extLst>
          </p:cNvPr>
          <p:cNvSpPr txBox="1"/>
          <p:nvPr/>
        </p:nvSpPr>
        <p:spPr>
          <a:xfrm>
            <a:off x="4780110" y="4682639"/>
            <a:ext cx="16298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un beau jardin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11F96B2B-8E2E-4041-8726-4D2551B22424}"/>
              </a:ext>
            </a:extLst>
          </p:cNvPr>
          <p:cNvSpPr txBox="1"/>
          <p:nvPr/>
        </p:nvSpPr>
        <p:spPr>
          <a:xfrm>
            <a:off x="5439856" y="5147224"/>
            <a:ext cx="40811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i="1" dirty="0"/>
              <a:t>il</a:t>
            </a: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BE414384-4DD6-476B-B91B-972546779129}"/>
              </a:ext>
            </a:extLst>
          </p:cNvPr>
          <p:cNvSpPr txBox="1"/>
          <p:nvPr/>
        </p:nvSpPr>
        <p:spPr>
          <a:xfrm rot="16200000">
            <a:off x="6245556" y="2832268"/>
            <a:ext cx="542803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i="1" dirty="0"/>
              <a:t>This work is licensed under a </a:t>
            </a:r>
            <a:r>
              <a:rPr lang="en-US" sz="800" i="1" dirty="0">
                <a:hlinkClick r:id="rId5"/>
              </a:rPr>
              <a:t>Creative Commons Attribution-</a:t>
            </a:r>
            <a:r>
              <a:rPr lang="en-US" sz="800" i="1" dirty="0" err="1">
                <a:hlinkClick r:id="rId5"/>
              </a:rPr>
              <a:t>NonCommercial</a:t>
            </a:r>
            <a:r>
              <a:rPr lang="en-US" sz="800" i="1" dirty="0">
                <a:hlinkClick r:id="rId5"/>
              </a:rPr>
              <a:t>-</a:t>
            </a:r>
            <a:r>
              <a:rPr lang="en-US" sz="800" i="1" dirty="0" err="1">
                <a:hlinkClick r:id="rId5"/>
              </a:rPr>
              <a:t>ShareAlike</a:t>
            </a:r>
            <a:r>
              <a:rPr lang="en-US" sz="800" i="1" dirty="0">
                <a:hlinkClick r:id="rId5"/>
              </a:rPr>
              <a:t> 4.0 International License</a:t>
            </a:r>
            <a:r>
              <a:rPr lang="en-US" sz="800" i="1" dirty="0"/>
              <a:t>.</a:t>
            </a:r>
            <a:endParaRPr lang="fr-FR" sz="800" i="1" dirty="0"/>
          </a:p>
        </p:txBody>
      </p:sp>
    </p:spTree>
    <p:extLst>
      <p:ext uri="{BB962C8B-B14F-4D97-AF65-F5344CB8AC3E}">
        <p14:creationId xmlns:p14="http://schemas.microsoft.com/office/powerpoint/2010/main" val="3790013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99824216-40D0-4CBD-B484-F8A50050CDA7}"/>
              </a:ext>
            </a:extLst>
          </p:cNvPr>
          <p:cNvSpPr/>
          <p:nvPr/>
        </p:nvSpPr>
        <p:spPr>
          <a:xfrm>
            <a:off x="132701" y="28134"/>
            <a:ext cx="2115127" cy="3334327"/>
          </a:xfrm>
          <a:prstGeom prst="roundRect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5A7AD76-F5EF-48D9-874A-73D4EF6ABF89}"/>
              </a:ext>
            </a:extLst>
          </p:cNvPr>
          <p:cNvSpPr txBox="1"/>
          <p:nvPr/>
        </p:nvSpPr>
        <p:spPr>
          <a:xfrm>
            <a:off x="229163" y="52041"/>
            <a:ext cx="19738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u="sng" dirty="0"/>
              <a:t>Trouve un pronom qui convient :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9DF3125-34DD-43CB-9942-A8797E6D0FA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FFE5FF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2247826" y="28134"/>
            <a:ext cx="2145978" cy="3365284"/>
          </a:xfrm>
          <a:prstGeom prst="rect">
            <a:avLst/>
          </a:prstGeom>
        </p:spPr>
      </p:pic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C988BD61-53B2-444F-A250-02665761B3B1}"/>
              </a:ext>
            </a:extLst>
          </p:cNvPr>
          <p:cNvSpPr/>
          <p:nvPr/>
        </p:nvSpPr>
        <p:spPr>
          <a:xfrm>
            <a:off x="4526999" y="28134"/>
            <a:ext cx="2115127" cy="3334327"/>
          </a:xfrm>
          <a:prstGeom prst="roundRect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ECCB3D63-219F-41CB-B476-3F761C8AC62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FFE5FF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6642124" y="28134"/>
            <a:ext cx="2145978" cy="3365284"/>
          </a:xfrm>
          <a:prstGeom prst="rect">
            <a:avLst/>
          </a:prstGeom>
        </p:spPr>
      </p:pic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D1C93189-869B-42AA-88E7-A8ABC130C099}"/>
              </a:ext>
            </a:extLst>
          </p:cNvPr>
          <p:cNvSpPr/>
          <p:nvPr/>
        </p:nvSpPr>
        <p:spPr>
          <a:xfrm>
            <a:off x="132701" y="3470281"/>
            <a:ext cx="2115127" cy="3334327"/>
          </a:xfrm>
          <a:prstGeom prst="roundRect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FCB65E06-7B37-4651-9754-DA674C21112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FFE5FF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2247826" y="3470281"/>
            <a:ext cx="2145978" cy="3365284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FC978D46-1F67-4C7E-B3D6-90587CDFE4B0}"/>
              </a:ext>
            </a:extLst>
          </p:cNvPr>
          <p:cNvSpPr txBox="1"/>
          <p:nvPr/>
        </p:nvSpPr>
        <p:spPr>
          <a:xfrm>
            <a:off x="2366860" y="98208"/>
            <a:ext cx="20935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latin typeface="Gabriola" panose="04040605051002020D02" pitchFamily="82" charset="0"/>
              </a:rPr>
              <a:t>Le  jeu du pays des mots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1637763-6DC6-4BE7-B3A2-ACCC7044BE2C}"/>
              </a:ext>
            </a:extLst>
          </p:cNvPr>
          <p:cNvSpPr txBox="1"/>
          <p:nvPr/>
        </p:nvSpPr>
        <p:spPr>
          <a:xfrm>
            <a:off x="6739402" y="41308"/>
            <a:ext cx="20935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latin typeface="Gabriola" panose="04040605051002020D02" pitchFamily="82" charset="0"/>
              </a:rPr>
              <a:t>Le  jeu du pays des mots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A2AC1F18-15AE-4EF0-B3DD-9A88048D8F59}"/>
              </a:ext>
            </a:extLst>
          </p:cNvPr>
          <p:cNvSpPr txBox="1"/>
          <p:nvPr/>
        </p:nvSpPr>
        <p:spPr>
          <a:xfrm>
            <a:off x="2345104" y="3552113"/>
            <a:ext cx="20935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latin typeface="Gabriola" panose="04040605051002020D02" pitchFamily="82" charset="0"/>
              </a:rPr>
              <a:t>Le  jeu du pays des mots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F20AB5E8-7EA6-4588-A2E0-E52F0A0EA4CF}"/>
              </a:ext>
            </a:extLst>
          </p:cNvPr>
          <p:cNvSpPr txBox="1"/>
          <p:nvPr/>
        </p:nvSpPr>
        <p:spPr>
          <a:xfrm>
            <a:off x="2807326" y="3078678"/>
            <a:ext cx="18839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20857E39-941B-4195-9945-22943171D60C}"/>
              </a:ext>
            </a:extLst>
          </p:cNvPr>
          <p:cNvSpPr txBox="1"/>
          <p:nvPr/>
        </p:nvSpPr>
        <p:spPr>
          <a:xfrm>
            <a:off x="7260084" y="3094407"/>
            <a:ext cx="18839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A28B5ADD-7CFA-4231-B05F-BC915B1C8D2E}"/>
              </a:ext>
            </a:extLst>
          </p:cNvPr>
          <p:cNvSpPr txBox="1"/>
          <p:nvPr/>
        </p:nvSpPr>
        <p:spPr>
          <a:xfrm>
            <a:off x="2740359" y="6527738"/>
            <a:ext cx="18839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8DBD16F-79FA-48C3-AC5B-91ED402519D9}"/>
              </a:ext>
            </a:extLst>
          </p:cNvPr>
          <p:cNvSpPr txBox="1"/>
          <p:nvPr/>
        </p:nvSpPr>
        <p:spPr>
          <a:xfrm>
            <a:off x="334057" y="3094066"/>
            <a:ext cx="193619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i="1" dirty="0"/>
              <a:t>Je joue et j’apprends Nathan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6EB69D61-C047-45FC-A821-6CD852E5DC79}"/>
              </a:ext>
            </a:extLst>
          </p:cNvPr>
          <p:cNvSpPr txBox="1"/>
          <p:nvPr/>
        </p:nvSpPr>
        <p:spPr>
          <a:xfrm>
            <a:off x="4705933" y="3074960"/>
            <a:ext cx="193619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i="1" dirty="0"/>
              <a:t>Je joue et j’apprends Nathan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A16369EC-FF27-45CC-8FD4-033ADB49CA82}"/>
              </a:ext>
            </a:extLst>
          </p:cNvPr>
          <p:cNvSpPr txBox="1"/>
          <p:nvPr/>
        </p:nvSpPr>
        <p:spPr>
          <a:xfrm>
            <a:off x="384492" y="6525059"/>
            <a:ext cx="193619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i="1" dirty="0"/>
              <a:t>Je joue et j’apprends Nathan</a:t>
            </a:r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D4A9DA23-27D6-4EAE-AB51-729916A4EB52}"/>
              </a:ext>
            </a:extLst>
          </p:cNvPr>
          <p:cNvSpPr/>
          <p:nvPr/>
        </p:nvSpPr>
        <p:spPr>
          <a:xfrm>
            <a:off x="4537464" y="3464582"/>
            <a:ext cx="2115127" cy="3334327"/>
          </a:xfrm>
          <a:prstGeom prst="roundRect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6" name="Image 35">
            <a:extLst>
              <a:ext uri="{FF2B5EF4-FFF2-40B4-BE49-F238E27FC236}">
                <a16:creationId xmlns:a16="http://schemas.microsoft.com/office/drawing/2014/main" id="{F083E643-F46F-470E-B60D-8E1590ED198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FFE5FF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6652589" y="3464582"/>
            <a:ext cx="2145978" cy="3365284"/>
          </a:xfrm>
          <a:prstGeom prst="rect">
            <a:avLst/>
          </a:prstGeom>
        </p:spPr>
      </p:pic>
      <p:sp>
        <p:nvSpPr>
          <p:cNvPr id="39" name="ZoneTexte 38">
            <a:extLst>
              <a:ext uri="{FF2B5EF4-FFF2-40B4-BE49-F238E27FC236}">
                <a16:creationId xmlns:a16="http://schemas.microsoft.com/office/drawing/2014/main" id="{D39CDA44-BE60-480B-AA1A-DB574FDD2796}"/>
              </a:ext>
            </a:extLst>
          </p:cNvPr>
          <p:cNvSpPr txBox="1"/>
          <p:nvPr/>
        </p:nvSpPr>
        <p:spPr>
          <a:xfrm>
            <a:off x="6749867" y="3546414"/>
            <a:ext cx="20935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latin typeface="Gabriola" panose="04040605051002020D02" pitchFamily="82" charset="0"/>
              </a:rPr>
              <a:t>Le  jeu du pays des mots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9AAB0AAE-17FA-4241-98C7-EC381539643A}"/>
              </a:ext>
            </a:extLst>
          </p:cNvPr>
          <p:cNvSpPr txBox="1"/>
          <p:nvPr/>
        </p:nvSpPr>
        <p:spPr>
          <a:xfrm>
            <a:off x="7145122" y="6522039"/>
            <a:ext cx="18839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734595E8-0458-46DF-A2B3-7FBE76EB488C}"/>
              </a:ext>
            </a:extLst>
          </p:cNvPr>
          <p:cNvSpPr txBox="1"/>
          <p:nvPr/>
        </p:nvSpPr>
        <p:spPr>
          <a:xfrm>
            <a:off x="4789255" y="6519360"/>
            <a:ext cx="193619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i="1" dirty="0"/>
              <a:t>Je joue et j’apprends Nathan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DCA0E67A-C46C-4F4A-92AA-DCED51D2C0D0}"/>
              </a:ext>
            </a:extLst>
          </p:cNvPr>
          <p:cNvSpPr txBox="1"/>
          <p:nvPr/>
        </p:nvSpPr>
        <p:spPr>
          <a:xfrm>
            <a:off x="447898" y="1311626"/>
            <a:ext cx="15525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Recule de 5 cases.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BE0729B5-EE9A-4830-B021-6C29AF97BAFA}"/>
              </a:ext>
            </a:extLst>
          </p:cNvPr>
          <p:cNvSpPr txBox="1"/>
          <p:nvPr/>
        </p:nvSpPr>
        <p:spPr>
          <a:xfrm>
            <a:off x="4951798" y="1265460"/>
            <a:ext cx="16542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Recule de 2 cases.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BE8AE766-A225-4ECB-A489-E55F6B6BCAB8}"/>
              </a:ext>
            </a:extLst>
          </p:cNvPr>
          <p:cNvSpPr txBox="1"/>
          <p:nvPr/>
        </p:nvSpPr>
        <p:spPr>
          <a:xfrm>
            <a:off x="266822" y="4614792"/>
            <a:ext cx="18604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Tu fais un deuxième tour !</a:t>
            </a: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BE414384-4DD6-476B-B91B-972546779129}"/>
              </a:ext>
            </a:extLst>
          </p:cNvPr>
          <p:cNvSpPr txBox="1"/>
          <p:nvPr/>
        </p:nvSpPr>
        <p:spPr>
          <a:xfrm rot="16200000">
            <a:off x="6245556" y="2832268"/>
            <a:ext cx="542803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i="1" dirty="0"/>
              <a:t>This work is licensed under a </a:t>
            </a:r>
            <a:r>
              <a:rPr lang="en-US" sz="800" i="1" dirty="0">
                <a:hlinkClick r:id="rId4"/>
              </a:rPr>
              <a:t>Creative Commons Attribution-</a:t>
            </a:r>
            <a:r>
              <a:rPr lang="en-US" sz="800" i="1" dirty="0" err="1">
                <a:hlinkClick r:id="rId4"/>
              </a:rPr>
              <a:t>NonCommercial</a:t>
            </a:r>
            <a:r>
              <a:rPr lang="en-US" sz="800" i="1" dirty="0">
                <a:hlinkClick r:id="rId4"/>
              </a:rPr>
              <a:t>-</a:t>
            </a:r>
            <a:r>
              <a:rPr lang="en-US" sz="800" i="1" dirty="0" err="1">
                <a:hlinkClick r:id="rId4"/>
              </a:rPr>
              <a:t>ShareAlike</a:t>
            </a:r>
            <a:r>
              <a:rPr lang="en-US" sz="800" i="1" dirty="0">
                <a:hlinkClick r:id="rId4"/>
              </a:rPr>
              <a:t> 4.0 International License</a:t>
            </a:r>
            <a:r>
              <a:rPr lang="en-US" sz="800" i="1" dirty="0"/>
              <a:t>.</a:t>
            </a:r>
            <a:endParaRPr lang="fr-FR" sz="800" i="1" dirty="0"/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88994A9A-D523-4DF4-ABFD-4947911C5954}"/>
              </a:ext>
            </a:extLst>
          </p:cNvPr>
          <p:cNvSpPr txBox="1"/>
          <p:nvPr/>
        </p:nvSpPr>
        <p:spPr>
          <a:xfrm>
            <a:off x="4776045" y="52041"/>
            <a:ext cx="19738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u="sng" dirty="0"/>
              <a:t>Trouve un pronom qui convient :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0AB11934-65E2-4DA2-A07A-4B994A9802A9}"/>
              </a:ext>
            </a:extLst>
          </p:cNvPr>
          <p:cNvSpPr txBox="1"/>
          <p:nvPr/>
        </p:nvSpPr>
        <p:spPr>
          <a:xfrm>
            <a:off x="384492" y="3516062"/>
            <a:ext cx="19738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u="sng" dirty="0"/>
              <a:t>Trouve un pronom qui convient :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0C1BC9E7-DBD4-4252-B299-C4E269481C26}"/>
              </a:ext>
            </a:extLst>
          </p:cNvPr>
          <p:cNvSpPr txBox="1"/>
          <p:nvPr/>
        </p:nvSpPr>
        <p:spPr>
          <a:xfrm>
            <a:off x="4809494" y="3471037"/>
            <a:ext cx="19738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u="sng" dirty="0"/>
              <a:t>Trouve un pronom qui convient :</a:t>
            </a:r>
          </a:p>
        </p:txBody>
      </p:sp>
      <p:pic>
        <p:nvPicPr>
          <p:cNvPr id="45" name="Image 5">
            <a:extLst>
              <a:ext uri="{FF2B5EF4-FFF2-40B4-BE49-F238E27FC236}">
                <a16:creationId xmlns:a16="http://schemas.microsoft.com/office/drawing/2014/main" id="{2562617D-21DD-4FF3-B4FE-6304A262BA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2417531" y="947021"/>
            <a:ext cx="1566171" cy="162969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7" name="Image 5">
            <a:extLst>
              <a:ext uri="{FF2B5EF4-FFF2-40B4-BE49-F238E27FC236}">
                <a16:creationId xmlns:a16="http://schemas.microsoft.com/office/drawing/2014/main" id="{C7FF1788-6E9F-4639-927F-A19856D9EE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6822287" y="927361"/>
            <a:ext cx="1566171" cy="162969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8" name="Image 5">
            <a:extLst>
              <a:ext uri="{FF2B5EF4-FFF2-40B4-BE49-F238E27FC236}">
                <a16:creationId xmlns:a16="http://schemas.microsoft.com/office/drawing/2014/main" id="{961021C5-E211-4255-BE1C-9572FA3108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2412798" y="4333587"/>
            <a:ext cx="1566171" cy="162969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0" name="Image 5">
            <a:extLst>
              <a:ext uri="{FF2B5EF4-FFF2-40B4-BE49-F238E27FC236}">
                <a16:creationId xmlns:a16="http://schemas.microsoft.com/office/drawing/2014/main" id="{CEA78F6F-DD3B-4056-B37F-3F6080CAE9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6846834" y="4332375"/>
            <a:ext cx="1566171" cy="162969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1" name="ZoneTexte 50">
            <a:extLst>
              <a:ext uri="{FF2B5EF4-FFF2-40B4-BE49-F238E27FC236}">
                <a16:creationId xmlns:a16="http://schemas.microsoft.com/office/drawing/2014/main" id="{D3CB682C-FD11-4AA7-BD37-631E0B593F16}"/>
              </a:ext>
            </a:extLst>
          </p:cNvPr>
          <p:cNvSpPr txBox="1"/>
          <p:nvPr/>
        </p:nvSpPr>
        <p:spPr>
          <a:xfrm>
            <a:off x="4804859" y="4668806"/>
            <a:ext cx="18604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Tu fais un deuxième tour !</a:t>
            </a:r>
          </a:p>
        </p:txBody>
      </p:sp>
    </p:spTree>
    <p:extLst>
      <p:ext uri="{BB962C8B-B14F-4D97-AF65-F5344CB8AC3E}">
        <p14:creationId xmlns:p14="http://schemas.microsoft.com/office/powerpoint/2010/main" val="20200908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1390</TotalTime>
  <Words>690</Words>
  <Application>Microsoft Office PowerPoint</Application>
  <PresentationFormat>Affichage à l'écran (4:3)</PresentationFormat>
  <Paragraphs>166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Gabriola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Geneviève Dubois</dc:creator>
  <cp:lastModifiedBy>Geneviève Dubois</cp:lastModifiedBy>
  <cp:revision>17</cp:revision>
  <dcterms:created xsi:type="dcterms:W3CDTF">2022-01-30T14:29:17Z</dcterms:created>
  <dcterms:modified xsi:type="dcterms:W3CDTF">2022-02-09T17:07:51Z</dcterms:modified>
</cp:coreProperties>
</file>